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6" r:id="rId3"/>
    <p:sldId id="260" r:id="rId4"/>
    <p:sldId id="301" r:id="rId5"/>
    <p:sldId id="306" r:id="rId6"/>
    <p:sldId id="302" r:id="rId7"/>
    <p:sldId id="276" r:id="rId8"/>
    <p:sldId id="278" r:id="rId9"/>
    <p:sldId id="282" r:id="rId10"/>
    <p:sldId id="286" r:id="rId11"/>
    <p:sldId id="288" r:id="rId12"/>
    <p:sldId id="289" r:id="rId13"/>
    <p:sldId id="313" r:id="rId14"/>
    <p:sldId id="291" r:id="rId15"/>
    <p:sldId id="314" r:id="rId16"/>
    <p:sldId id="294" r:id="rId17"/>
    <p:sldId id="304" r:id="rId18"/>
    <p:sldId id="308" r:id="rId19"/>
    <p:sldId id="309" r:id="rId20"/>
    <p:sldId id="296" r:id="rId21"/>
    <p:sldId id="315" r:id="rId22"/>
    <p:sldId id="311" r:id="rId23"/>
    <p:sldId id="297" r:id="rId24"/>
    <p:sldId id="305" r:id="rId25"/>
    <p:sldId id="258" r:id="rId26"/>
    <p:sldId id="307" r:id="rId27"/>
    <p:sldId id="298" r:id="rId28"/>
    <p:sldId id="31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67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A2F5F-1677-4F4F-A52F-08E03107EC96}" type="datetimeFigureOut">
              <a:rPr lang="en-CA" smtClean="0"/>
              <a:t>15-06-03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A777F-26B7-43E1-8BE7-EC87AD824D63}" type="slidenum">
              <a:rPr lang="en-CA" smtClean="0"/>
              <a:t>‹#›</a:t>
            </a:fld>
            <a:endParaRPr lang="en-CA"/>
          </a:p>
        </p:txBody>
      </p:sp>
    </p:spTree>
    <p:extLst>
      <p:ext uri="{BB962C8B-B14F-4D97-AF65-F5344CB8AC3E}">
        <p14:creationId xmlns:p14="http://schemas.microsoft.com/office/powerpoint/2010/main" val="24381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image" Target="../media/image14.png"/></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Leiserowitz</a:t>
            </a:r>
            <a:r>
              <a:rPr lang="en-US" baseline="0" dirty="0" smtClean="0"/>
              <a:t> quote from http://www.nytimes.com/2012/07/22/opinion/sunday/were-all-climate-change-idiots.html?_r=0</a:t>
            </a:r>
            <a:endParaRPr lang="en-CA" dirty="0"/>
          </a:p>
        </p:txBody>
      </p:sp>
      <p:sp>
        <p:nvSpPr>
          <p:cNvPr id="4" name="Slide Number Placeholder 3"/>
          <p:cNvSpPr>
            <a:spLocks noGrp="1"/>
          </p:cNvSpPr>
          <p:nvPr>
            <p:ph type="sldNum" sz="quarter" idx="10"/>
          </p:nvPr>
        </p:nvSpPr>
        <p:spPr/>
        <p:txBody>
          <a:bodyPr/>
          <a:lstStyle/>
          <a:p>
            <a:fld id="{88910898-53C3-4AAC-98C2-F9D11AE32FF5}" type="slidenum">
              <a:rPr lang="en-CA" smtClean="0"/>
              <a:pPr/>
              <a:t>7</a:t>
            </a:fld>
            <a:endParaRPr lang="en-CA"/>
          </a:p>
        </p:txBody>
      </p:sp>
    </p:spTree>
    <p:extLst>
      <p:ext uri="{BB962C8B-B14F-4D97-AF65-F5344CB8AC3E}">
        <p14:creationId xmlns:p14="http://schemas.microsoft.com/office/powerpoint/2010/main" val="276246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Roger</a:t>
            </a:r>
            <a:r>
              <a:rPr lang="en-US" baseline="0" dirty="0" smtClean="0"/>
              <a:t> </a:t>
            </a:r>
            <a:r>
              <a:rPr lang="en-US" baseline="0" dirty="0" err="1" smtClean="0"/>
              <a:t>Pielke</a:t>
            </a:r>
            <a:r>
              <a:rPr lang="en-US" baseline="0" dirty="0" smtClean="0"/>
              <a:t>, Jr. The Climate Fix</a:t>
            </a:r>
            <a:endParaRPr lang="en-CA" dirty="0"/>
          </a:p>
        </p:txBody>
      </p:sp>
      <p:sp>
        <p:nvSpPr>
          <p:cNvPr id="4" name="Slide Number Placeholder 3"/>
          <p:cNvSpPr>
            <a:spLocks noGrp="1"/>
          </p:cNvSpPr>
          <p:nvPr>
            <p:ph type="sldNum" sz="quarter" idx="10"/>
          </p:nvPr>
        </p:nvSpPr>
        <p:spPr/>
        <p:txBody>
          <a:bodyPr/>
          <a:lstStyle/>
          <a:p>
            <a:fld id="{88910898-53C3-4AAC-98C2-F9D11AE32FF5}" type="slidenum">
              <a:rPr lang="en-CA" smtClean="0"/>
              <a:pPr/>
              <a:t>8</a:t>
            </a:fld>
            <a:endParaRPr lang="en-CA"/>
          </a:p>
        </p:txBody>
      </p:sp>
    </p:spTree>
    <p:extLst>
      <p:ext uri="{BB962C8B-B14F-4D97-AF65-F5344CB8AC3E}">
        <p14:creationId xmlns:p14="http://schemas.microsoft.com/office/powerpoint/2010/main" val="145384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A777F-26B7-43E1-8BE7-EC87AD824D63}" type="slidenum">
              <a:rPr lang="en-CA" smtClean="0"/>
              <a:t>17</a:t>
            </a:fld>
            <a:endParaRPr lang="en-CA"/>
          </a:p>
        </p:txBody>
      </p:sp>
    </p:spTree>
    <p:extLst>
      <p:ext uri="{BB962C8B-B14F-4D97-AF65-F5344CB8AC3E}">
        <p14:creationId xmlns:p14="http://schemas.microsoft.com/office/powerpoint/2010/main" val="202154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6B2DB61-0972-4D70-95C8-1287F503724D}" type="slidenum">
              <a:rPr lang="en-US" smtClean="0"/>
              <a:pPr/>
              <a:t>25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p:txBody>
      </p:sp>
      <p:pic>
        <p:nvPicPr>
          <p:cNvPr id="29701" name="Picture 4" descr="text_s"/>
          <p:cNvPicPr>
            <a:picLocks noChangeAspect="1" noChangeArrowheads="1"/>
          </p:cNvPicPr>
          <p:nvPr/>
        </p:nvPicPr>
        <p:blipFill>
          <a:blip r:embed="rId3"/>
          <a:srcRect/>
          <a:stretch>
            <a:fillRect/>
          </a:stretch>
        </p:blipFill>
        <p:spPr bwMode="auto">
          <a:xfrm>
            <a:off x="991196" y="5181298"/>
            <a:ext cx="4827984" cy="1847548"/>
          </a:xfrm>
          <a:prstGeom prst="rect">
            <a:avLst/>
          </a:prstGeom>
          <a:noFill/>
          <a:ln w="9525">
            <a:noFill/>
            <a:miter lim="800000"/>
            <a:headEnd/>
            <a:tailEnd/>
          </a:ln>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of courts </a:t>
            </a:r>
            <a:r>
              <a:rPr lang="en-US" dirty="0" err="1" smtClean="0"/>
              <a:t>vs</a:t>
            </a:r>
            <a:r>
              <a:rPr lang="en-US" dirty="0" smtClean="0"/>
              <a:t> elected</a:t>
            </a:r>
            <a:r>
              <a:rPr lang="en-US" baseline="0" dirty="0" smtClean="0"/>
              <a:t> bodies</a:t>
            </a:r>
          </a:p>
          <a:p>
            <a:r>
              <a:rPr lang="en-US" baseline="0" dirty="0" smtClean="0"/>
              <a:t>Role of different levels of government</a:t>
            </a:r>
            <a:endParaRPr lang="en-US" dirty="0"/>
          </a:p>
        </p:txBody>
      </p:sp>
      <p:sp>
        <p:nvSpPr>
          <p:cNvPr id="4" name="Slide Number Placeholder 3"/>
          <p:cNvSpPr>
            <a:spLocks noGrp="1"/>
          </p:cNvSpPr>
          <p:nvPr>
            <p:ph type="sldNum" sz="quarter" idx="10"/>
          </p:nvPr>
        </p:nvSpPr>
        <p:spPr/>
        <p:txBody>
          <a:bodyPr/>
          <a:lstStyle/>
          <a:p>
            <a:fld id="{77EA777F-26B7-43E1-8BE7-EC87AD824D63}" type="slidenum">
              <a:rPr lang="en-CA" smtClean="0"/>
              <a:t>27</a:t>
            </a:fld>
            <a:endParaRPr lang="en-CA"/>
          </a:p>
        </p:txBody>
      </p:sp>
    </p:spTree>
    <p:extLst>
      <p:ext uri="{BB962C8B-B14F-4D97-AF65-F5344CB8AC3E}">
        <p14:creationId xmlns:p14="http://schemas.microsoft.com/office/powerpoint/2010/main" val="412333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ECBAFFF-C93E-4798-9102-FE1750C17DCC}" type="datetimeFigureOut">
              <a:rPr lang="en-CA" smtClean="0"/>
              <a:t>15-06-03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91146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CBAFFF-C93E-4798-9102-FE1750C17DCC}" type="datetimeFigureOut">
              <a:rPr lang="en-CA" smtClean="0"/>
              <a:t>15-06-03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10402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CBAFFF-C93E-4798-9102-FE1750C17DCC}" type="datetimeFigureOut">
              <a:rPr lang="en-CA" smtClean="0"/>
              <a:t>15-06-03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370030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ECBAFFF-C93E-4798-9102-FE1750C17DCC}" type="datetimeFigureOut">
              <a:rPr lang="en-CA" smtClean="0"/>
              <a:t>15-06-03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247706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BAFFF-C93E-4798-9102-FE1750C17DCC}" type="datetimeFigureOut">
              <a:rPr lang="en-CA" smtClean="0"/>
              <a:t>15-06-03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223675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ECBAFFF-C93E-4798-9102-FE1750C17DCC}" type="datetimeFigureOut">
              <a:rPr lang="en-CA" smtClean="0"/>
              <a:t>15-06-03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234430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ECBAFFF-C93E-4798-9102-FE1750C17DCC}" type="datetimeFigureOut">
              <a:rPr lang="en-CA" smtClean="0"/>
              <a:t>15-06-03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395519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ECBAFFF-C93E-4798-9102-FE1750C17DCC}" type="datetimeFigureOut">
              <a:rPr lang="en-CA" smtClean="0"/>
              <a:t>15-06-03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118935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BAFFF-C93E-4798-9102-FE1750C17DCC}" type="datetimeFigureOut">
              <a:rPr lang="en-CA" smtClean="0"/>
              <a:t>15-06-03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27143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BAFFF-C93E-4798-9102-FE1750C17DCC}" type="datetimeFigureOut">
              <a:rPr lang="en-CA" smtClean="0"/>
              <a:t>15-06-03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177608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BAFFF-C93E-4798-9102-FE1750C17DCC}" type="datetimeFigureOut">
              <a:rPr lang="en-CA" smtClean="0"/>
              <a:t>15-06-03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A32F15-BB20-4F1F-9217-F59F02E913E8}" type="slidenum">
              <a:rPr lang="en-CA" smtClean="0"/>
              <a:t>‹#›</a:t>
            </a:fld>
            <a:endParaRPr lang="en-CA"/>
          </a:p>
        </p:txBody>
      </p:sp>
    </p:spTree>
    <p:extLst>
      <p:ext uri="{BB962C8B-B14F-4D97-AF65-F5344CB8AC3E}">
        <p14:creationId xmlns:p14="http://schemas.microsoft.com/office/powerpoint/2010/main" val="26509250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BAFFF-C93E-4798-9102-FE1750C17DCC}" type="datetimeFigureOut">
              <a:rPr lang="en-CA" smtClean="0"/>
              <a:t>15-06-03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32F15-BB20-4F1F-9217-F59F02E913E8}" type="slidenum">
              <a:rPr lang="en-CA" smtClean="0"/>
              <a:t>‹#›</a:t>
            </a:fld>
            <a:endParaRPr lang="en-CA"/>
          </a:p>
        </p:txBody>
      </p:sp>
    </p:spTree>
    <p:extLst>
      <p:ext uri="{BB962C8B-B14F-4D97-AF65-F5344CB8AC3E}">
        <p14:creationId xmlns:p14="http://schemas.microsoft.com/office/powerpoint/2010/main" val="416715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a:solidFill>
            <a:schemeClr val="bg1">
              <a:lumMod val="95000"/>
              <a:alpha val="85000"/>
            </a:schemeClr>
          </a:solidFill>
        </p:spPr>
        <p:txBody>
          <a:bodyPr>
            <a:noAutofit/>
          </a:bodyPr>
          <a:lstStyle/>
          <a:p>
            <a:r>
              <a:rPr lang="en-CA" sz="3200" dirty="0"/>
              <a:t>Pipeline Resistance as Political Strategy: </a:t>
            </a:r>
            <a:br>
              <a:rPr lang="en-CA" sz="3200" dirty="0"/>
            </a:br>
            <a:r>
              <a:rPr lang="en-CA" sz="3200" dirty="0"/>
              <a:t>“</a:t>
            </a:r>
            <a:r>
              <a:rPr lang="en-CA" sz="3200" dirty="0" err="1"/>
              <a:t>Blockadia</a:t>
            </a:r>
            <a:r>
              <a:rPr lang="en-CA" sz="3200" dirty="0"/>
              <a:t>” and the Future of Climate </a:t>
            </a:r>
            <a:r>
              <a:rPr lang="en-CA" sz="3200" dirty="0" smtClean="0"/>
              <a:t>Politics</a:t>
            </a:r>
            <a:br>
              <a:rPr lang="en-CA" sz="3200" dirty="0" smtClean="0"/>
            </a:br>
            <a:r>
              <a:rPr lang="en-CA" sz="2400" dirty="0" smtClean="0"/>
              <a:t>George Hoberg, UBC, for CPSA 2015</a:t>
            </a:r>
            <a:endParaRPr lang="en-CA" sz="2800" dirty="0"/>
          </a:p>
        </p:txBody>
      </p:sp>
    </p:spTree>
    <p:extLst>
      <p:ext uri="{BB962C8B-B14F-4D97-AF65-F5344CB8AC3E}">
        <p14:creationId xmlns:p14="http://schemas.microsoft.com/office/powerpoint/2010/main" val="27127476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Strategies for Change </a:t>
            </a:r>
            <a:br>
              <a:rPr lang="en-US" dirty="0" smtClean="0"/>
            </a:br>
            <a:r>
              <a:rPr lang="en-US" dirty="0" smtClean="0"/>
              <a:t>Overcoming Barriers</a:t>
            </a:r>
            <a:endParaRPr lang="en-CA"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Localize </a:t>
            </a:r>
            <a:r>
              <a:rPr lang="en-US" dirty="0"/>
              <a:t>(tankers</a:t>
            </a:r>
            <a:r>
              <a:rPr lang="en-US" dirty="0" smtClean="0"/>
              <a:t>)</a:t>
            </a:r>
          </a:p>
          <a:p>
            <a:r>
              <a:rPr lang="en-US" dirty="0" smtClean="0"/>
              <a:t>Ally with more powerful (First Nations)</a:t>
            </a:r>
            <a:endParaRPr lang="en-CA" dirty="0"/>
          </a:p>
          <a:p>
            <a:r>
              <a:rPr lang="en-US" dirty="0"/>
              <a:t>Exaggerate threat (carbon </a:t>
            </a:r>
            <a:r>
              <a:rPr lang="en-US" dirty="0" smtClean="0"/>
              <a:t>bomb)</a:t>
            </a:r>
          </a:p>
          <a:p>
            <a:r>
              <a:rPr lang="en-US" dirty="0" smtClean="0"/>
              <a:t>Concretize (pipelines)</a:t>
            </a:r>
          </a:p>
          <a:p>
            <a:r>
              <a:rPr lang="en-US" dirty="0" smtClean="0"/>
              <a:t>Make threat more immediate (extreme weather)</a:t>
            </a:r>
            <a:endParaRPr lang="en-CA" dirty="0"/>
          </a:p>
          <a:p>
            <a:r>
              <a:rPr lang="en-US" dirty="0" smtClean="0"/>
              <a:t>Create villains (divestment)</a:t>
            </a:r>
            <a:endParaRPr lang="en-CA" dirty="0"/>
          </a:p>
          <a:p>
            <a:pPr lvl="1"/>
            <a:endParaRPr lang="en-CA" dirty="0"/>
          </a:p>
        </p:txBody>
      </p:sp>
    </p:spTree>
    <p:extLst>
      <p:ext uri="{BB962C8B-B14F-4D97-AF65-F5344CB8AC3E}">
        <p14:creationId xmlns:p14="http://schemas.microsoft.com/office/powerpoint/2010/main" val="36265416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Emergent solution: “</a:t>
            </a:r>
            <a:r>
              <a:rPr lang="en-CA" dirty="0" err="1" smtClean="0"/>
              <a:t>Blockadia</a:t>
            </a:r>
            <a:r>
              <a:rPr lang="en-CA" dirty="0" smtClean="0"/>
              <a:t>”</a:t>
            </a:r>
            <a:endParaRPr lang="en-CA" dirty="0"/>
          </a:p>
        </p:txBody>
      </p:sp>
      <p:sp>
        <p:nvSpPr>
          <p:cNvPr id="10" name="Content Placeholder 9"/>
          <p:cNvSpPr>
            <a:spLocks noGrp="1"/>
          </p:cNvSpPr>
          <p:nvPr>
            <p:ph sz="half" idx="1"/>
          </p:nvPr>
        </p:nvSpPr>
        <p:spPr/>
        <p:txBody>
          <a:bodyPr>
            <a:normAutofit fontScale="92500" lnSpcReduction="10000"/>
          </a:bodyPr>
          <a:lstStyle/>
          <a:p>
            <a:r>
              <a:rPr lang="en-CA" dirty="0" smtClean="0"/>
              <a:t>Roving transnational conflict zone</a:t>
            </a:r>
          </a:p>
          <a:p>
            <a:r>
              <a:rPr lang="en-CA" dirty="0" smtClean="0"/>
              <a:t>Provoked by “extreme </a:t>
            </a:r>
            <a:r>
              <a:rPr lang="en-CA" dirty="0" err="1" smtClean="0"/>
              <a:t>extractivism</a:t>
            </a:r>
            <a:r>
              <a:rPr lang="en-CA" dirty="0" smtClean="0"/>
              <a:t>”</a:t>
            </a:r>
          </a:p>
          <a:p>
            <a:r>
              <a:rPr lang="en-CA" dirty="0" smtClean="0"/>
              <a:t>Local resistance movements demanding local </a:t>
            </a:r>
            <a:r>
              <a:rPr lang="en-CA" dirty="0" smtClean="0"/>
              <a:t>control</a:t>
            </a:r>
          </a:p>
          <a:p>
            <a:endParaRPr lang="en-CA" dirty="0"/>
          </a:p>
          <a:p>
            <a:r>
              <a:rPr lang="en-CA" dirty="0" smtClean="0"/>
              <a:t>Strategic advantage: avoids (some) climate mobilization challenges</a:t>
            </a:r>
            <a:endParaRPr lang="en-CA" dirty="0"/>
          </a:p>
        </p:txBody>
      </p:sp>
      <p:pic>
        <p:nvPicPr>
          <p:cNvPr id="12"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4712" y="1600200"/>
            <a:ext cx="3285575" cy="4525963"/>
          </a:xfrm>
        </p:spPr>
      </p:pic>
    </p:spTree>
    <p:extLst>
      <p:ext uri="{BB962C8B-B14F-4D97-AF65-F5344CB8AC3E}">
        <p14:creationId xmlns:p14="http://schemas.microsoft.com/office/powerpoint/2010/main" val="41337981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Blockadia</a:t>
            </a:r>
            <a:r>
              <a:rPr lang="en-CA" dirty="0" smtClean="0"/>
              <a:t> Case Study:</a:t>
            </a:r>
            <a:br>
              <a:rPr lang="en-CA" dirty="0" smtClean="0"/>
            </a:br>
            <a:r>
              <a:rPr lang="en-CA" dirty="0" smtClean="0"/>
              <a:t>Oil Sands Pipeline Resistance</a:t>
            </a:r>
            <a:endParaRPr lang="en-CA"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085" r="-908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1440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Major Projects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20878839"/>
              </p:ext>
            </p:extLst>
          </p:nvPr>
        </p:nvGraphicFramePr>
        <p:xfrm>
          <a:off x="323528" y="2060848"/>
          <a:ext cx="8568955" cy="3200400"/>
        </p:xfrm>
        <a:graphic>
          <a:graphicData uri="http://schemas.openxmlformats.org/drawingml/2006/table">
            <a:tbl>
              <a:tblPr firstRow="1" bandRow="1">
                <a:tableStyleId>{5C22544A-7EE6-4342-B048-85BDC9FD1C3A}</a:tableStyleId>
              </a:tblPr>
              <a:tblGrid>
                <a:gridCol w="1800200"/>
                <a:gridCol w="1526489"/>
                <a:gridCol w="1152128"/>
                <a:gridCol w="1944216"/>
                <a:gridCol w="2145922"/>
              </a:tblGrid>
              <a:tr h="370840">
                <a:tc>
                  <a:txBody>
                    <a:bodyPr/>
                    <a:lstStyle/>
                    <a:p>
                      <a:r>
                        <a:rPr lang="en-CA" dirty="0" smtClean="0"/>
                        <a:t>Project</a:t>
                      </a:r>
                      <a:endParaRPr lang="en-CA" dirty="0"/>
                    </a:p>
                  </a:txBody>
                  <a:tcPr/>
                </a:tc>
                <a:tc>
                  <a:txBody>
                    <a:bodyPr/>
                    <a:lstStyle/>
                    <a:p>
                      <a:r>
                        <a:rPr lang="en-CA" dirty="0" smtClean="0"/>
                        <a:t>Company</a:t>
                      </a:r>
                      <a:endParaRPr lang="en-CA" dirty="0"/>
                    </a:p>
                  </a:txBody>
                  <a:tcPr/>
                </a:tc>
                <a:tc>
                  <a:txBody>
                    <a:bodyPr/>
                    <a:lstStyle/>
                    <a:p>
                      <a:r>
                        <a:rPr lang="en-CA" dirty="0" smtClean="0"/>
                        <a:t>Capacity (bpd)</a:t>
                      </a:r>
                      <a:endParaRPr lang="en-CA" dirty="0"/>
                    </a:p>
                  </a:txBody>
                  <a:tcPr/>
                </a:tc>
                <a:tc>
                  <a:txBody>
                    <a:bodyPr/>
                    <a:lstStyle/>
                    <a:p>
                      <a:r>
                        <a:rPr lang="en-CA" dirty="0" smtClean="0"/>
                        <a:t>Location</a:t>
                      </a:r>
                      <a:endParaRPr lang="en-CA" dirty="0"/>
                    </a:p>
                  </a:txBody>
                  <a:tcPr/>
                </a:tc>
                <a:tc>
                  <a:txBody>
                    <a:bodyPr/>
                    <a:lstStyle/>
                    <a:p>
                      <a:r>
                        <a:rPr lang="en-CA" dirty="0" smtClean="0"/>
                        <a:t>Status</a:t>
                      </a:r>
                      <a:endParaRPr lang="en-CA" dirty="0"/>
                    </a:p>
                  </a:txBody>
                  <a:tcPr/>
                </a:tc>
              </a:tr>
              <a:tr h="370840">
                <a:tc>
                  <a:txBody>
                    <a:bodyPr/>
                    <a:lstStyle/>
                    <a:p>
                      <a:r>
                        <a:rPr lang="en-CA" dirty="0" smtClean="0"/>
                        <a:t>Keystone XL</a:t>
                      </a:r>
                      <a:endParaRPr lang="en-CA" dirty="0"/>
                    </a:p>
                  </a:txBody>
                  <a:tcPr/>
                </a:tc>
                <a:tc>
                  <a:txBody>
                    <a:bodyPr/>
                    <a:lstStyle/>
                    <a:p>
                      <a:r>
                        <a:rPr lang="en-CA" dirty="0" smtClean="0"/>
                        <a:t>TransCanada</a:t>
                      </a:r>
                      <a:endParaRPr lang="en-CA" dirty="0"/>
                    </a:p>
                  </a:txBody>
                  <a:tcPr/>
                </a:tc>
                <a:tc>
                  <a:txBody>
                    <a:bodyPr/>
                    <a:lstStyle/>
                    <a:p>
                      <a:r>
                        <a:rPr lang="en-CA" dirty="0" smtClean="0"/>
                        <a:t>830,000</a:t>
                      </a:r>
                      <a:endParaRPr lang="en-CA" dirty="0"/>
                    </a:p>
                  </a:txBody>
                  <a:tcPr/>
                </a:tc>
                <a:tc>
                  <a:txBody>
                    <a:bodyPr/>
                    <a:lstStyle/>
                    <a:p>
                      <a:r>
                        <a:rPr lang="en-CA" dirty="0" smtClean="0"/>
                        <a:t>Alberta to US Gulf Coast</a:t>
                      </a:r>
                      <a:endParaRPr lang="en-CA" dirty="0"/>
                    </a:p>
                  </a:txBody>
                  <a:tcPr/>
                </a:tc>
                <a:tc>
                  <a:txBody>
                    <a:bodyPr/>
                    <a:lstStyle/>
                    <a:p>
                      <a:r>
                        <a:rPr lang="en-CA" dirty="0" smtClean="0"/>
                        <a:t>Awaiting presidential permit</a:t>
                      </a:r>
                      <a:endParaRPr lang="en-CA" dirty="0"/>
                    </a:p>
                  </a:txBody>
                  <a:tcPr/>
                </a:tc>
              </a:tr>
              <a:tr h="370840">
                <a:tc>
                  <a:txBody>
                    <a:bodyPr/>
                    <a:lstStyle/>
                    <a:p>
                      <a:r>
                        <a:rPr lang="en-CA" dirty="0" smtClean="0"/>
                        <a:t>Northern Gateway</a:t>
                      </a:r>
                      <a:endParaRPr lang="en-CA" dirty="0"/>
                    </a:p>
                  </a:txBody>
                  <a:tcPr/>
                </a:tc>
                <a:tc>
                  <a:txBody>
                    <a:bodyPr/>
                    <a:lstStyle/>
                    <a:p>
                      <a:r>
                        <a:rPr lang="en-CA" dirty="0" smtClean="0"/>
                        <a:t>Enbridge</a:t>
                      </a:r>
                      <a:endParaRPr lang="en-CA" dirty="0"/>
                    </a:p>
                  </a:txBody>
                  <a:tcPr/>
                </a:tc>
                <a:tc>
                  <a:txBody>
                    <a:bodyPr/>
                    <a:lstStyle/>
                    <a:p>
                      <a:r>
                        <a:rPr lang="en-CA" dirty="0" smtClean="0"/>
                        <a:t>525,000</a:t>
                      </a:r>
                      <a:endParaRPr lang="en-CA" dirty="0"/>
                    </a:p>
                  </a:txBody>
                  <a:tcPr/>
                </a:tc>
                <a:tc>
                  <a:txBody>
                    <a:bodyPr/>
                    <a:lstStyle/>
                    <a:p>
                      <a:r>
                        <a:rPr lang="en-CA" dirty="0" smtClean="0"/>
                        <a:t>Alberta to BC</a:t>
                      </a:r>
                      <a:r>
                        <a:rPr lang="en-CA" baseline="0" dirty="0" smtClean="0"/>
                        <a:t> Coast</a:t>
                      </a:r>
                      <a:endParaRPr lang="en-CA" dirty="0"/>
                    </a:p>
                  </a:txBody>
                  <a:tcPr/>
                </a:tc>
                <a:tc>
                  <a:txBody>
                    <a:bodyPr/>
                    <a:lstStyle/>
                    <a:p>
                      <a:r>
                        <a:rPr lang="en-CA" dirty="0" smtClean="0"/>
                        <a:t>Approved with conditions</a:t>
                      </a:r>
                    </a:p>
                  </a:txBody>
                  <a:tcPr/>
                </a:tc>
              </a:tr>
              <a:tr h="370840">
                <a:tc>
                  <a:txBody>
                    <a:bodyPr/>
                    <a:lstStyle/>
                    <a:p>
                      <a:r>
                        <a:rPr lang="en-CA" dirty="0" err="1" smtClean="0"/>
                        <a:t>TransMountain</a:t>
                      </a:r>
                      <a:r>
                        <a:rPr lang="en-CA" dirty="0" smtClean="0"/>
                        <a:t> Expansion</a:t>
                      </a:r>
                      <a:endParaRPr lang="en-CA" dirty="0"/>
                    </a:p>
                  </a:txBody>
                  <a:tcPr/>
                </a:tc>
                <a:tc>
                  <a:txBody>
                    <a:bodyPr/>
                    <a:lstStyle/>
                    <a:p>
                      <a:r>
                        <a:rPr lang="en-CA" dirty="0" smtClean="0"/>
                        <a:t>Kinder Morgan</a:t>
                      </a:r>
                      <a:endParaRPr lang="en-CA" dirty="0"/>
                    </a:p>
                  </a:txBody>
                  <a:tcPr/>
                </a:tc>
                <a:tc>
                  <a:txBody>
                    <a:bodyPr/>
                    <a:lstStyle/>
                    <a:p>
                      <a:r>
                        <a:rPr lang="en-CA" dirty="0" smtClean="0"/>
                        <a:t>590,000</a:t>
                      </a:r>
                      <a:endParaRPr lang="en-CA" dirty="0"/>
                    </a:p>
                  </a:txBody>
                  <a:tcPr/>
                </a:tc>
                <a:tc>
                  <a:txBody>
                    <a:bodyPr/>
                    <a:lstStyle/>
                    <a:p>
                      <a:r>
                        <a:rPr lang="en-CA" dirty="0" smtClean="0"/>
                        <a:t>Alberta</a:t>
                      </a:r>
                      <a:r>
                        <a:rPr lang="en-CA" baseline="0" dirty="0" smtClean="0"/>
                        <a:t> to BC Coast</a:t>
                      </a:r>
                      <a:endParaRPr lang="en-CA" dirty="0"/>
                    </a:p>
                  </a:txBody>
                  <a:tcPr/>
                </a:tc>
                <a:tc>
                  <a:txBody>
                    <a:bodyPr/>
                    <a:lstStyle/>
                    <a:p>
                      <a:r>
                        <a:rPr lang="en-CA" dirty="0" smtClean="0"/>
                        <a:t>In hearings</a:t>
                      </a:r>
                      <a:endParaRPr lang="en-CA" dirty="0"/>
                    </a:p>
                  </a:txBody>
                  <a:tcPr/>
                </a:tc>
              </a:tr>
              <a:tr h="370840">
                <a:tc>
                  <a:txBody>
                    <a:bodyPr/>
                    <a:lstStyle/>
                    <a:p>
                      <a:r>
                        <a:rPr lang="en-CA" dirty="0" smtClean="0"/>
                        <a:t>Energy East</a:t>
                      </a:r>
                      <a:endParaRPr lang="en-CA" dirty="0"/>
                    </a:p>
                  </a:txBody>
                  <a:tcPr/>
                </a:tc>
                <a:tc>
                  <a:txBody>
                    <a:bodyPr/>
                    <a:lstStyle/>
                    <a:p>
                      <a:r>
                        <a:rPr lang="en-CA" dirty="0" smtClean="0"/>
                        <a:t>TransCanada</a:t>
                      </a:r>
                      <a:endParaRPr lang="en-CA" dirty="0"/>
                    </a:p>
                  </a:txBody>
                  <a:tcPr/>
                </a:tc>
                <a:tc>
                  <a:txBody>
                    <a:bodyPr/>
                    <a:lstStyle/>
                    <a:p>
                      <a:r>
                        <a:rPr lang="en-CA" dirty="0" smtClean="0"/>
                        <a:t>1,100,</a:t>
                      </a:r>
                      <a:r>
                        <a:rPr lang="en-CA" baseline="0" dirty="0" smtClean="0"/>
                        <a:t>000</a:t>
                      </a:r>
                      <a:endParaRPr lang="en-CA" dirty="0"/>
                    </a:p>
                  </a:txBody>
                  <a:tcPr/>
                </a:tc>
                <a:tc>
                  <a:txBody>
                    <a:bodyPr/>
                    <a:lstStyle/>
                    <a:p>
                      <a:r>
                        <a:rPr lang="en-CA" dirty="0" smtClean="0"/>
                        <a:t>Albert</a:t>
                      </a:r>
                      <a:r>
                        <a:rPr lang="en-CA" baseline="0" dirty="0" smtClean="0"/>
                        <a:t>a to Atlantic Canada</a:t>
                      </a:r>
                      <a:endParaRPr lang="en-CA" dirty="0"/>
                    </a:p>
                  </a:txBody>
                  <a:tcPr/>
                </a:tc>
                <a:tc>
                  <a:txBody>
                    <a:bodyPr/>
                    <a:lstStyle/>
                    <a:p>
                      <a:r>
                        <a:rPr lang="en-CA" dirty="0" smtClean="0"/>
                        <a:t>Awaiting hearings</a:t>
                      </a:r>
                      <a:endParaRPr lang="en-CA" dirty="0"/>
                    </a:p>
                  </a:txBody>
                  <a:tcPr/>
                </a:tc>
              </a:tr>
            </a:tbl>
          </a:graphicData>
        </a:graphic>
      </p:graphicFrame>
    </p:spTree>
    <p:extLst>
      <p:ext uri="{BB962C8B-B14F-4D97-AF65-F5344CB8AC3E}">
        <p14:creationId xmlns:p14="http://schemas.microsoft.com/office/powerpoint/2010/main" val="2884358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Risk Factors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CA" dirty="0" smtClean="0"/>
              <a:t> </a:t>
            </a:r>
            <a:r>
              <a:rPr lang="en-CA" dirty="0"/>
              <a:t>The relative power of project opponents is a function of four variables: </a:t>
            </a:r>
          </a:p>
          <a:p>
            <a:pPr lvl="0"/>
            <a:r>
              <a:rPr lang="en-CA" dirty="0"/>
              <a:t>whether opposition groups have access to institutional veto points</a:t>
            </a:r>
          </a:p>
          <a:p>
            <a:pPr lvl="0"/>
            <a:r>
              <a:rPr lang="en-CA" dirty="0"/>
              <a:t>whether the project can take advantage of existing infrastructure</a:t>
            </a:r>
          </a:p>
          <a:p>
            <a:pPr lvl="0"/>
            <a:r>
              <a:rPr lang="en-CA" dirty="0"/>
              <a:t>the salience of place-based, concentrated environmental risks</a:t>
            </a:r>
          </a:p>
          <a:p>
            <a:pPr lvl="0"/>
            <a:r>
              <a:rPr lang="en-CA" dirty="0"/>
              <a:t>the geographical separation of risks and benefits</a:t>
            </a:r>
          </a:p>
          <a:p>
            <a:endParaRPr lang="en-US" dirty="0"/>
          </a:p>
        </p:txBody>
      </p:sp>
      <p:sp>
        <p:nvSpPr>
          <p:cNvPr id="4" name="TextBox 3"/>
          <p:cNvSpPr txBox="1"/>
          <p:nvPr/>
        </p:nvSpPr>
        <p:spPr>
          <a:xfrm>
            <a:off x="827584" y="6237312"/>
            <a:ext cx="7560840" cy="523220"/>
          </a:xfrm>
          <a:prstGeom prst="rect">
            <a:avLst/>
          </a:prstGeom>
          <a:noFill/>
        </p:spPr>
        <p:txBody>
          <a:bodyPr wrap="square" rtlCol="0">
            <a:spAutoFit/>
          </a:bodyPr>
          <a:lstStyle/>
          <a:p>
            <a:r>
              <a:rPr lang="en-CA" sz="1400" dirty="0">
                <a:solidFill>
                  <a:schemeClr val="bg2">
                    <a:lumMod val="75000"/>
                  </a:schemeClr>
                </a:solidFill>
              </a:rPr>
              <a:t>George Hoberg, “The Battle Over Oil Sands Access to Tidewater: A Political Risk Analysis of Pipeline Alternatives,” </a:t>
            </a:r>
            <a:r>
              <a:rPr lang="en-CA" sz="1400" i="1" dirty="0">
                <a:solidFill>
                  <a:schemeClr val="bg2">
                    <a:lumMod val="75000"/>
                  </a:schemeClr>
                </a:solidFill>
              </a:rPr>
              <a:t>Canadian Public Policy</a:t>
            </a:r>
            <a:r>
              <a:rPr lang="en-CA" sz="1400" dirty="0">
                <a:solidFill>
                  <a:schemeClr val="bg2">
                    <a:lumMod val="75000"/>
                  </a:schemeClr>
                </a:solidFill>
              </a:rPr>
              <a:t>, Volume 39, No. 3, September  2013, pp. 371-391</a:t>
            </a:r>
            <a:r>
              <a:rPr lang="en-CA" sz="1400" dirty="0" smtClean="0">
                <a:solidFill>
                  <a:schemeClr val="bg2">
                    <a:lumMod val="75000"/>
                  </a:schemeClr>
                </a:solidFill>
              </a:rPr>
              <a:t>.</a:t>
            </a:r>
            <a:endParaRPr lang="en-CA" sz="1400" dirty="0">
              <a:solidFill>
                <a:schemeClr val="bg2">
                  <a:lumMod val="75000"/>
                </a:schemeClr>
              </a:solidFill>
            </a:endParaRPr>
          </a:p>
        </p:txBody>
      </p:sp>
    </p:spTree>
    <p:extLst>
      <p:ext uri="{BB962C8B-B14F-4D97-AF65-F5344CB8AC3E}">
        <p14:creationId xmlns:p14="http://schemas.microsoft.com/office/powerpoint/2010/main" val="29849128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Keystone XL status</a:t>
            </a:r>
            <a:endParaRPr lang="en-CA" dirty="0"/>
          </a:p>
        </p:txBody>
      </p:sp>
      <p:sp>
        <p:nvSpPr>
          <p:cNvPr id="3" name="Content Placeholder 2"/>
          <p:cNvSpPr>
            <a:spLocks noGrp="1"/>
          </p:cNvSpPr>
          <p:nvPr>
            <p:ph idx="1"/>
          </p:nvPr>
        </p:nvSpPr>
        <p:spPr>
          <a:xfrm>
            <a:off x="457200" y="1600201"/>
            <a:ext cx="8229600" cy="820687"/>
          </a:xfrm>
        </p:spPr>
        <p:txBody>
          <a:bodyPr>
            <a:normAutofit/>
          </a:bodyPr>
          <a:lstStyle/>
          <a:p>
            <a:r>
              <a:rPr lang="en-CA" dirty="0" smtClean="0"/>
              <a:t>Awaiting presidential decision</a:t>
            </a:r>
            <a:endParaRPr lang="en-CA" dirty="0"/>
          </a:p>
        </p:txBody>
      </p:sp>
      <p:sp>
        <p:nvSpPr>
          <p:cNvPr id="4" name="TextBox 3"/>
          <p:cNvSpPr txBox="1"/>
          <p:nvPr/>
        </p:nvSpPr>
        <p:spPr>
          <a:xfrm>
            <a:off x="323528" y="2564904"/>
            <a:ext cx="6120680" cy="3908762"/>
          </a:xfrm>
          <a:prstGeom prst="rect">
            <a:avLst/>
          </a:prstGeom>
          <a:noFill/>
        </p:spPr>
        <p:txBody>
          <a:bodyPr wrap="square" rtlCol="0">
            <a:spAutoFit/>
          </a:bodyPr>
          <a:lstStyle/>
          <a:p>
            <a:r>
              <a:rPr lang="en-CA" sz="2800" dirty="0" smtClean="0"/>
              <a:t>“Our </a:t>
            </a:r>
            <a:r>
              <a:rPr lang="en-CA" sz="2800" dirty="0"/>
              <a:t>national interest will be served only if this project does not significantly exacerbate the problem of carbon pollution. </a:t>
            </a:r>
            <a:r>
              <a:rPr lang="en-CA" sz="2800" b="1" dirty="0"/>
              <a:t>The net effects of the pipeline’s impact on our climate will be absolutely critical to determining whether this project is allowed to go </a:t>
            </a:r>
            <a:r>
              <a:rPr lang="en-CA" sz="2800" b="1" dirty="0" smtClean="0"/>
              <a:t>forward.”</a:t>
            </a:r>
          </a:p>
          <a:p>
            <a:r>
              <a:rPr lang="en-CA" sz="2400" b="1" dirty="0"/>
              <a:t>	</a:t>
            </a:r>
            <a:r>
              <a:rPr lang="en-CA" sz="2400" b="1" dirty="0" smtClean="0"/>
              <a:t>	President Obama, June 25, 2013</a:t>
            </a:r>
            <a:endParaRPr lang="en-CA"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690" y="3068960"/>
            <a:ext cx="2784310" cy="2088232"/>
          </a:xfrm>
          <a:prstGeom prst="rect">
            <a:avLst/>
          </a:prstGeom>
        </p:spPr>
      </p:pic>
    </p:spTree>
    <p:extLst>
      <p:ext uri="{BB962C8B-B14F-4D97-AF65-F5344CB8AC3E}">
        <p14:creationId xmlns:p14="http://schemas.microsoft.com/office/powerpoint/2010/main" val="11771338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Northern Gateway Pipeline</a:t>
            </a:r>
            <a:endParaRPr lang="en-CA" dirty="0"/>
          </a:p>
        </p:txBody>
      </p:sp>
      <p:sp>
        <p:nvSpPr>
          <p:cNvPr id="3" name="Content Placeholder 2"/>
          <p:cNvSpPr>
            <a:spLocks noGrp="1"/>
          </p:cNvSpPr>
          <p:nvPr>
            <p:ph idx="1"/>
          </p:nvPr>
        </p:nvSpPr>
        <p:spPr/>
        <p:txBody>
          <a:bodyPr>
            <a:normAutofit lnSpcReduction="10000"/>
          </a:bodyPr>
          <a:lstStyle/>
          <a:p>
            <a:r>
              <a:rPr lang="en-CA" sz="3600" dirty="0" smtClean="0"/>
              <a:t>Exhaustive </a:t>
            </a:r>
            <a:r>
              <a:rPr lang="en-CA" sz="3600" dirty="0"/>
              <a:t>review process that changed Canadian politics</a:t>
            </a:r>
          </a:p>
          <a:p>
            <a:r>
              <a:rPr lang="en-CA" sz="3600" dirty="0" smtClean="0"/>
              <a:t>Approved </a:t>
            </a:r>
            <a:r>
              <a:rPr lang="en-CA" sz="3600" dirty="0"/>
              <a:t>with conditions by Harper government</a:t>
            </a:r>
          </a:p>
          <a:p>
            <a:r>
              <a:rPr lang="en-CA" sz="3600" dirty="0" smtClean="0"/>
              <a:t>19 court </a:t>
            </a:r>
            <a:r>
              <a:rPr lang="en-CA" sz="3600" dirty="0"/>
              <a:t>challenges by First Nations, </a:t>
            </a:r>
            <a:r>
              <a:rPr lang="en-CA" sz="3600" dirty="0" smtClean="0"/>
              <a:t>environmentalists</a:t>
            </a:r>
          </a:p>
          <a:p>
            <a:r>
              <a:rPr lang="en-CA" sz="3600" dirty="0" smtClean="0"/>
              <a:t>Virtually </a:t>
            </a:r>
            <a:r>
              <a:rPr lang="en-CA" sz="3600" dirty="0"/>
              <a:t>all observers believe the project is dead</a:t>
            </a:r>
          </a:p>
          <a:p>
            <a:endParaRPr lang="en-CA" sz="1800" dirty="0" smtClean="0"/>
          </a:p>
        </p:txBody>
      </p:sp>
    </p:spTree>
    <p:extLst>
      <p:ext uri="{BB962C8B-B14F-4D97-AF65-F5344CB8AC3E}">
        <p14:creationId xmlns:p14="http://schemas.microsoft.com/office/powerpoint/2010/main" val="16654171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036496" cy="1143000"/>
          </a:xfrm>
        </p:spPr>
        <p:txBody>
          <a:bodyPr>
            <a:normAutofit fontScale="90000"/>
          </a:bodyPr>
          <a:lstStyle/>
          <a:p>
            <a:r>
              <a:rPr lang="en-CA" dirty="0" smtClean="0"/>
              <a:t>Consolidated Northern Gateway Litigation</a:t>
            </a:r>
            <a:endParaRPr lang="en-CA"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625" t="18743" r="27129" b="22652"/>
          <a:stretch/>
        </p:blipFill>
        <p:spPr>
          <a:xfrm>
            <a:off x="1547664" y="1340768"/>
            <a:ext cx="6454921" cy="5112568"/>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31928" t="18744" r="33004" b="48055"/>
          <a:stretch/>
        </p:blipFill>
        <p:spPr>
          <a:xfrm>
            <a:off x="-226549" y="1282660"/>
            <a:ext cx="9370549" cy="5544615"/>
          </a:xfrm>
          <a:prstGeom prst="rect">
            <a:avLst/>
          </a:prstGeom>
        </p:spPr>
      </p:pic>
    </p:spTree>
    <p:extLst>
      <p:ext uri="{BB962C8B-B14F-4D97-AF65-F5344CB8AC3E}">
        <p14:creationId xmlns:p14="http://schemas.microsoft.com/office/powerpoint/2010/main" val="3633066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 Morgan</a:t>
            </a:r>
            <a:endParaRPr lang="en-US"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8776" b="877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0274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East</a:t>
            </a:r>
            <a:endParaRPr lang="en-US" dirty="0"/>
          </a:p>
        </p:txBody>
      </p:sp>
      <p:pic>
        <p:nvPicPr>
          <p:cNvPr id="6" name="Content Placeholder 5" descr="Energy East map -cross canada jpeg.jpg"/>
          <p:cNvPicPr>
            <a:picLocks noGrp="1" noChangeAspect="1"/>
          </p:cNvPicPr>
          <p:nvPr>
            <p:ph idx="1"/>
          </p:nvPr>
        </p:nvPicPr>
        <p:blipFill>
          <a:blip r:embed="rId2">
            <a:extLst>
              <a:ext uri="{28A0092B-C50C-407E-A947-70E740481C1C}">
                <a14:useLocalDpi xmlns:a14="http://schemas.microsoft.com/office/drawing/2010/main" val="0"/>
              </a:ext>
            </a:extLst>
          </a:blip>
          <a:srcRect l="1649" r="1649"/>
          <a:stretch>
            <a:fillRect/>
          </a:stretch>
        </p:blipFill>
        <p:spPr>
          <a:xfrm>
            <a:off x="467544" y="1484784"/>
            <a:ext cx="8229600" cy="4525963"/>
          </a:xfrm>
        </p:spPr>
      </p:pic>
      <p:sp>
        <p:nvSpPr>
          <p:cNvPr id="7" name="TextBox 6"/>
          <p:cNvSpPr txBox="1"/>
          <p:nvPr/>
        </p:nvSpPr>
        <p:spPr>
          <a:xfrm>
            <a:off x="1979712" y="6381328"/>
            <a:ext cx="5184576" cy="369332"/>
          </a:xfrm>
          <a:prstGeom prst="rect">
            <a:avLst/>
          </a:prstGeom>
          <a:noFill/>
        </p:spPr>
        <p:txBody>
          <a:bodyPr wrap="square" rtlCol="0">
            <a:spAutoFit/>
          </a:bodyPr>
          <a:lstStyle/>
          <a:p>
            <a:r>
              <a:rPr lang="en-US" dirty="0" smtClean="0"/>
              <a:t>From Environmental </a:t>
            </a:r>
            <a:r>
              <a:rPr lang="en-US" dirty="0" err="1" smtClean="0"/>
              <a:t>Defence</a:t>
            </a:r>
            <a:endParaRPr lang="en-US" dirty="0"/>
          </a:p>
        </p:txBody>
      </p:sp>
    </p:spTree>
    <p:extLst>
      <p:ext uri="{BB962C8B-B14F-4D97-AF65-F5344CB8AC3E}">
        <p14:creationId xmlns:p14="http://schemas.microsoft.com/office/powerpoint/2010/main" val="24480214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CA" dirty="0"/>
              <a:t>“You are aware, aren’t you, that Enbridge has to get approvals from the feds and province, Enbridge has to get all the affected communities and First Nations on side, and then Enbridge has to build approximately 1,173 km of pipeline through some of the most difficult terrain ever attempted. In contrast, all we, the opposition, have to do is to stop one inch.”</a:t>
            </a:r>
          </a:p>
          <a:p>
            <a:pPr marL="0" indent="0">
              <a:buNone/>
            </a:pPr>
            <a:endParaRPr lang="en-CA" dirty="0"/>
          </a:p>
          <a:p>
            <a:pPr marL="0" indent="0">
              <a:buNone/>
            </a:pPr>
            <a:r>
              <a:rPr lang="en-CA" dirty="0"/>
              <a:t>Will </a:t>
            </a:r>
            <a:r>
              <a:rPr lang="en-CA" dirty="0" err="1"/>
              <a:t>Horter</a:t>
            </a:r>
            <a:r>
              <a:rPr lang="en-CA" dirty="0"/>
              <a:t>, Dogwood </a:t>
            </a:r>
            <a:r>
              <a:rPr lang="en-CA" dirty="0" smtClean="0"/>
              <a:t>Initiative to Pat Daniels, then CEO of Enbridge</a:t>
            </a:r>
            <a:endParaRPr lang="en-CA" dirty="0"/>
          </a:p>
          <a:p>
            <a:endParaRPr lang="en-US" dirty="0"/>
          </a:p>
        </p:txBody>
      </p:sp>
    </p:spTree>
    <p:extLst>
      <p:ext uri="{BB962C8B-B14F-4D97-AF65-F5344CB8AC3E}">
        <p14:creationId xmlns:p14="http://schemas.microsoft.com/office/powerpoint/2010/main" val="36856421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Blockadia</a:t>
            </a:r>
            <a:r>
              <a:rPr lang="en-CA" dirty="0" smtClean="0"/>
              <a:t> – Strategic Perils</a:t>
            </a:r>
            <a:endParaRPr lang="en-CA" dirty="0"/>
          </a:p>
        </p:txBody>
      </p:sp>
      <p:sp>
        <p:nvSpPr>
          <p:cNvPr id="3" name="Content Placeholder 2"/>
          <p:cNvSpPr>
            <a:spLocks noGrp="1"/>
          </p:cNvSpPr>
          <p:nvPr>
            <p:ph idx="1"/>
          </p:nvPr>
        </p:nvSpPr>
        <p:spPr/>
        <p:txBody>
          <a:bodyPr/>
          <a:lstStyle/>
          <a:p>
            <a:r>
              <a:rPr lang="en-CA" dirty="0" smtClean="0"/>
              <a:t>What happens when place-based risks don’t galvanize resistance? </a:t>
            </a:r>
          </a:p>
          <a:p>
            <a:r>
              <a:rPr lang="en-CA" dirty="0" smtClean="0"/>
              <a:t>Energy system transformation requires rapid, massive building of new infrastructure</a:t>
            </a:r>
          </a:p>
          <a:p>
            <a:r>
              <a:rPr lang="en-CA" dirty="0" smtClean="0"/>
              <a:t>Institutions </a:t>
            </a:r>
            <a:r>
              <a:rPr lang="en-CA" dirty="0" smtClean="0"/>
              <a:t>(and norms) that </a:t>
            </a:r>
            <a:r>
              <a:rPr lang="en-CA" dirty="0" smtClean="0"/>
              <a:t>give locals authority to block dirty energy give them authority to block clean energy</a:t>
            </a:r>
            <a:endParaRPr lang="en-CA" dirty="0"/>
          </a:p>
        </p:txBody>
      </p:sp>
    </p:spTree>
    <p:extLst>
      <p:ext uri="{BB962C8B-B14F-4D97-AF65-F5344CB8AC3E}">
        <p14:creationId xmlns:p14="http://schemas.microsoft.com/office/powerpoint/2010/main" val="2196956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Keystone XL </a:t>
            </a:r>
            <a:br>
              <a:rPr lang="en-US" dirty="0" smtClean="0"/>
            </a:br>
            <a:r>
              <a:rPr lang="en-US" dirty="0" smtClean="0"/>
              <a:t>State Department EIS</a:t>
            </a:r>
            <a:endParaRPr lang="en-US" dirty="0"/>
          </a:p>
        </p:txBody>
      </p:sp>
      <p:sp>
        <p:nvSpPr>
          <p:cNvPr id="3" name="Content Placeholder 2"/>
          <p:cNvSpPr>
            <a:spLocks noGrp="1"/>
          </p:cNvSpPr>
          <p:nvPr>
            <p:ph idx="1"/>
          </p:nvPr>
        </p:nvSpPr>
        <p:spPr/>
        <p:txBody>
          <a:bodyPr/>
          <a:lstStyle/>
          <a:p>
            <a:r>
              <a:rPr lang="en-CA" dirty="0"/>
              <a:t>“approval or denial of any one crude oil transport project, including the proposed project, is unlikely to significantly impact the rate of extraction in the oil sands or the continued demand for heavy crude oil at refineries in the United States based on expected oil prices, oil-sands supply costs, transport costs, and supply-demand scenarios” (US Department of State 2014). </a:t>
            </a:r>
            <a:endParaRPr lang="en-US" dirty="0"/>
          </a:p>
        </p:txBody>
      </p:sp>
    </p:spTree>
    <p:extLst>
      <p:ext uri="{BB962C8B-B14F-4D97-AF65-F5344CB8AC3E}">
        <p14:creationId xmlns:p14="http://schemas.microsoft.com/office/powerpoint/2010/main" val="17279273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framing in pipeline disputes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82881120"/>
              </p:ext>
            </p:extLst>
          </p:nvPr>
        </p:nvGraphicFramePr>
        <p:xfrm>
          <a:off x="1057256" y="1651396"/>
          <a:ext cx="7259160" cy="4441900"/>
        </p:xfrm>
        <a:graphic>
          <a:graphicData uri="http://schemas.openxmlformats.org/presentationml/2006/ole">
            <mc:AlternateContent xmlns:mc="http://schemas.openxmlformats.org/markup-compatibility/2006">
              <mc:Choice xmlns:v="urn:schemas-microsoft-com:vml" Requires="v">
                <p:oleObj spid="_x0000_s1045" name="Worksheet" r:id="rId3" imgW="3632200" imgH="2108200" progId="Excel.Sheet.12">
                  <p:embed/>
                </p:oleObj>
              </mc:Choice>
              <mc:Fallback>
                <p:oleObj name="Worksheet" r:id="rId3" imgW="3632200" imgH="2108200" progId="Excel.Sheet.12">
                  <p:embed/>
                  <p:pic>
                    <p:nvPicPr>
                      <p:cNvPr id="0" name=""/>
                      <p:cNvPicPr/>
                      <p:nvPr/>
                    </p:nvPicPr>
                    <p:blipFill>
                      <a:blip r:embed="rId4"/>
                      <a:stretch>
                        <a:fillRect/>
                      </a:stretch>
                    </p:blipFill>
                    <p:spPr>
                      <a:xfrm>
                        <a:off x="1057256" y="1651396"/>
                        <a:ext cx="7259160" cy="4441900"/>
                      </a:xfrm>
                      <a:prstGeom prst="rect">
                        <a:avLst/>
                      </a:prstGeom>
                    </p:spPr>
                  </p:pic>
                </p:oleObj>
              </mc:Fallback>
            </mc:AlternateContent>
          </a:graphicData>
        </a:graphic>
      </p:graphicFrame>
      <p:sp>
        <p:nvSpPr>
          <p:cNvPr id="5" name="TextBox 4"/>
          <p:cNvSpPr txBox="1"/>
          <p:nvPr/>
        </p:nvSpPr>
        <p:spPr>
          <a:xfrm>
            <a:off x="1331640" y="6453336"/>
            <a:ext cx="6336704" cy="369332"/>
          </a:xfrm>
          <a:prstGeom prst="rect">
            <a:avLst/>
          </a:prstGeom>
          <a:noFill/>
        </p:spPr>
        <p:txBody>
          <a:bodyPr wrap="square" rtlCol="0">
            <a:spAutoFit/>
          </a:bodyPr>
          <a:lstStyle/>
          <a:p>
            <a:r>
              <a:rPr lang="en-US" dirty="0" smtClean="0"/>
              <a:t>From Canadian </a:t>
            </a:r>
            <a:r>
              <a:rPr lang="en-US" dirty="0" err="1" smtClean="0"/>
              <a:t>Newstand</a:t>
            </a:r>
            <a:endParaRPr lang="en-US" dirty="0"/>
          </a:p>
        </p:txBody>
      </p:sp>
    </p:spTree>
    <p:extLst>
      <p:ext uri="{BB962C8B-B14F-4D97-AF65-F5344CB8AC3E}">
        <p14:creationId xmlns:p14="http://schemas.microsoft.com/office/powerpoint/2010/main" val="29853169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Site C Clean Energy Project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3424720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 groups opposed</a:t>
            </a:r>
            <a:endParaRPr lang="en-US" dirty="0"/>
          </a:p>
        </p:txBody>
      </p:sp>
      <p:sp>
        <p:nvSpPr>
          <p:cNvPr id="3" name="Content Placeholder 2"/>
          <p:cNvSpPr>
            <a:spLocks noGrp="1"/>
          </p:cNvSpPr>
          <p:nvPr>
            <p:ph idx="1"/>
          </p:nvPr>
        </p:nvSpPr>
        <p:spPr/>
        <p:txBody>
          <a:bodyPr>
            <a:normAutofit lnSpcReduction="10000"/>
          </a:bodyPr>
          <a:lstStyle/>
          <a:p>
            <a:r>
              <a:rPr lang="en-US" dirty="0" smtClean="0"/>
              <a:t>Peace Valley Environmental Association</a:t>
            </a:r>
          </a:p>
          <a:p>
            <a:r>
              <a:rPr lang="en-US" dirty="0" smtClean="0"/>
              <a:t>David Suzuki Foundation</a:t>
            </a:r>
          </a:p>
          <a:p>
            <a:r>
              <a:rPr lang="en-US" dirty="0" smtClean="0"/>
              <a:t>Sierra Club of BC</a:t>
            </a:r>
          </a:p>
          <a:p>
            <a:r>
              <a:rPr lang="en-US" dirty="0" smtClean="0"/>
              <a:t>Wilderness Committee</a:t>
            </a:r>
          </a:p>
          <a:p>
            <a:r>
              <a:rPr lang="en-US" dirty="0" smtClean="0"/>
              <a:t>Pembina Institute</a:t>
            </a:r>
          </a:p>
          <a:p>
            <a:r>
              <a:rPr lang="en-US" dirty="0" err="1" smtClean="0"/>
              <a:t>LeadNow</a:t>
            </a:r>
            <a:endParaRPr lang="en-US" dirty="0" smtClean="0"/>
          </a:p>
          <a:p>
            <a:r>
              <a:rPr lang="en-US" dirty="0" smtClean="0"/>
              <a:t>BC Sustainable Energy Association</a:t>
            </a:r>
          </a:p>
          <a:p>
            <a:r>
              <a:rPr lang="en-US" dirty="0" smtClean="0"/>
              <a:t>Treaty 8 Tribal Association</a:t>
            </a:r>
            <a:endParaRPr lang="en-US" dirty="0"/>
          </a:p>
        </p:txBody>
      </p:sp>
    </p:spTree>
    <p:extLst>
      <p:ext uri="{BB962C8B-B14F-4D97-AF65-F5344CB8AC3E}">
        <p14:creationId xmlns:p14="http://schemas.microsoft.com/office/powerpoint/2010/main" val="19850897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685800" y="5702559"/>
            <a:ext cx="7772400" cy="1143000"/>
          </a:xfrm>
        </p:spPr>
        <p:txBody>
          <a:bodyPr/>
          <a:lstStyle/>
          <a:p>
            <a:pPr>
              <a:defRPr/>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
            <a:ext cx="7620000" cy="5715000"/>
          </a:xfrm>
          <a:prstGeom prst="rect">
            <a:avLst/>
          </a:prstGeom>
        </p:spPr>
      </p:pic>
    </p:spTree>
    <p:extLst>
      <p:ext uri="{BB962C8B-B14F-4D97-AF65-F5344CB8AC3E}">
        <p14:creationId xmlns:p14="http://schemas.microsoft.com/office/powerpoint/2010/main" val="19905859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 in Ontario</a:t>
            </a:r>
            <a:endParaRPr lang="en-US" dirty="0"/>
          </a:p>
        </p:txBody>
      </p:sp>
      <p:pic>
        <p:nvPicPr>
          <p:cNvPr id="4" name="Content Placeholder 3" descr="wind turbines makes bad neighbours.jpg"/>
          <p:cNvPicPr>
            <a:picLocks noGrp="1" noChangeAspect="1"/>
          </p:cNvPicPr>
          <p:nvPr>
            <p:ph idx="1"/>
          </p:nvPr>
        </p:nvPicPr>
        <p:blipFill>
          <a:blip r:embed="rId2">
            <a:extLst>
              <a:ext uri="{28A0092B-C50C-407E-A947-70E740481C1C}">
                <a14:useLocalDpi xmlns:a14="http://schemas.microsoft.com/office/drawing/2010/main" val="0"/>
              </a:ext>
            </a:extLst>
          </a:blip>
          <a:srcRect t="18105" b="18105"/>
          <a:stretch>
            <a:fillRect/>
          </a:stretch>
        </p:blipFill>
        <p:spPr/>
      </p:pic>
    </p:spTree>
    <p:extLst>
      <p:ext uri="{BB962C8B-B14F-4D97-AF65-F5344CB8AC3E}">
        <p14:creationId xmlns:p14="http://schemas.microsoft.com/office/powerpoint/2010/main" val="4646407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Conclusion: Is </a:t>
            </a:r>
            <a:r>
              <a:rPr lang="en-CA" dirty="0" smtClean="0"/>
              <a:t>there hope </a:t>
            </a:r>
            <a:r>
              <a:rPr lang="en-CA" dirty="0"/>
              <a:t/>
            </a:r>
            <a:br>
              <a:rPr lang="en-CA" dirty="0"/>
            </a:br>
            <a:r>
              <a:rPr lang="en-CA" dirty="0" smtClean="0"/>
              <a:t>in </a:t>
            </a:r>
            <a:r>
              <a:rPr lang="en-CA" dirty="0" smtClean="0"/>
              <a:t>process and structure?</a:t>
            </a:r>
            <a:endParaRPr lang="en-CA" dirty="0"/>
          </a:p>
        </p:txBody>
      </p:sp>
      <p:sp>
        <p:nvSpPr>
          <p:cNvPr id="3" name="Content Placeholder 2"/>
          <p:cNvSpPr>
            <a:spLocks noGrp="1"/>
          </p:cNvSpPr>
          <p:nvPr>
            <p:ph idx="1"/>
          </p:nvPr>
        </p:nvSpPr>
        <p:spPr/>
        <p:txBody>
          <a:bodyPr/>
          <a:lstStyle/>
          <a:p>
            <a:endParaRPr lang="en-CA" dirty="0" smtClean="0"/>
          </a:p>
          <a:p>
            <a:r>
              <a:rPr lang="en-CA" dirty="0" smtClean="0"/>
              <a:t>Challenge:  sincerely incorporate placed-based  concerns without paralyzing siting process</a:t>
            </a:r>
          </a:p>
          <a:p>
            <a:endParaRPr lang="en-CA" dirty="0"/>
          </a:p>
          <a:p>
            <a:r>
              <a:rPr lang="en-CA" dirty="0"/>
              <a:t>Core issue: should </a:t>
            </a:r>
            <a:r>
              <a:rPr lang="en-CA" dirty="0" smtClean="0"/>
              <a:t>lower levels of government</a:t>
            </a:r>
            <a:r>
              <a:rPr lang="en-CA" dirty="0" smtClean="0"/>
              <a:t> </a:t>
            </a:r>
            <a:r>
              <a:rPr lang="en-CA" dirty="0"/>
              <a:t>have a veto? </a:t>
            </a:r>
            <a:endParaRPr lang="en-CA" dirty="0" smtClean="0"/>
          </a:p>
          <a:p>
            <a:endParaRPr lang="en-CA" dirty="0"/>
          </a:p>
          <a:p>
            <a:r>
              <a:rPr lang="en-CA" dirty="0" smtClean="0"/>
              <a:t>Can </a:t>
            </a:r>
            <a:r>
              <a:rPr lang="en-CA" dirty="0" smtClean="0"/>
              <a:t>activists</a:t>
            </a:r>
            <a:r>
              <a:rPr lang="en-CA" dirty="0" smtClean="0"/>
              <a:t> </a:t>
            </a:r>
            <a:r>
              <a:rPr lang="en-CA" dirty="0" smtClean="0"/>
              <a:t>have “institutional principles”?</a:t>
            </a:r>
            <a:endParaRPr lang="en-CA" dirty="0"/>
          </a:p>
          <a:p>
            <a:endParaRPr lang="en-CA" dirty="0"/>
          </a:p>
        </p:txBody>
      </p:sp>
    </p:spTree>
    <p:extLst>
      <p:ext uri="{BB962C8B-B14F-4D97-AF65-F5344CB8AC3E}">
        <p14:creationId xmlns:p14="http://schemas.microsoft.com/office/powerpoint/2010/main" val="38827148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6-03 16.29.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300"/>
            <a:ext cx="9144000" cy="5865175"/>
          </a:xfrm>
          <a:prstGeom prst="rect">
            <a:avLst/>
          </a:prstGeom>
        </p:spPr>
      </p:pic>
      <p:pic>
        <p:nvPicPr>
          <p:cNvPr id="5" name="Picture 4" descr="no pipelines on stolen native la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692696"/>
            <a:ext cx="8527187" cy="4464496"/>
          </a:xfrm>
          <a:prstGeom prst="rect">
            <a:avLst/>
          </a:prstGeom>
        </p:spPr>
      </p:pic>
    </p:spTree>
    <p:extLst>
      <p:ext uri="{BB962C8B-B14F-4D97-AF65-F5344CB8AC3E}">
        <p14:creationId xmlns:p14="http://schemas.microsoft.com/office/powerpoint/2010/main" val="281764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Dilemma</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Does </a:t>
            </a:r>
            <a:r>
              <a:rPr lang="en-US" dirty="0" smtClean="0"/>
              <a:t>the strategy that has proven so effective at strengthening the climate movement threaten the required clean energy transition?</a:t>
            </a:r>
            <a:endParaRPr lang="en-US" dirty="0"/>
          </a:p>
        </p:txBody>
      </p:sp>
    </p:spTree>
    <p:extLst>
      <p:ext uri="{BB962C8B-B14F-4D97-AF65-F5344CB8AC3E}">
        <p14:creationId xmlns:p14="http://schemas.microsoft.com/office/powerpoint/2010/main" val="1594412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normAutofit/>
          </a:bodyPr>
          <a:lstStyle/>
          <a:p>
            <a:r>
              <a:rPr lang="en-CA" dirty="0"/>
              <a:t>G</a:t>
            </a:r>
            <a:r>
              <a:rPr lang="en-CA" dirty="0" smtClean="0"/>
              <a:t>rand challenge of climate mobilization</a:t>
            </a:r>
          </a:p>
          <a:p>
            <a:r>
              <a:rPr lang="en-CA" dirty="0" smtClean="0"/>
              <a:t>Strategies for change</a:t>
            </a:r>
          </a:p>
          <a:p>
            <a:r>
              <a:rPr lang="en-CA" dirty="0" err="1" smtClean="0"/>
              <a:t>Blockadia</a:t>
            </a:r>
            <a:r>
              <a:rPr lang="en-CA" dirty="0" smtClean="0"/>
              <a:t> as emergent solution</a:t>
            </a:r>
          </a:p>
          <a:p>
            <a:r>
              <a:rPr lang="en-CA" dirty="0" smtClean="0"/>
              <a:t>Oil sands pipelines case study</a:t>
            </a:r>
          </a:p>
          <a:p>
            <a:r>
              <a:rPr lang="en-CA" dirty="0" smtClean="0"/>
              <a:t>Strategic perils for clean energy transition</a:t>
            </a:r>
          </a:p>
          <a:p>
            <a:r>
              <a:rPr lang="en-CA" dirty="0" smtClean="0"/>
              <a:t>Can process or structure save us?</a:t>
            </a:r>
            <a:endParaRPr lang="en-CA" dirty="0"/>
          </a:p>
        </p:txBody>
      </p:sp>
    </p:spTree>
    <p:extLst>
      <p:ext uri="{BB962C8B-B14F-4D97-AF65-F5344CB8AC3E}">
        <p14:creationId xmlns:p14="http://schemas.microsoft.com/office/powerpoint/2010/main" val="26042618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is it so hard to mobilize on climate change?</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05452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Wicked </a:t>
            </a:r>
            <a:r>
              <a:rPr lang="en-US" dirty="0" smtClean="0"/>
              <a:t>problem structure</a:t>
            </a:r>
            <a:endParaRPr lang="en-US" dirty="0"/>
          </a:p>
        </p:txBody>
      </p:sp>
      <p:sp>
        <p:nvSpPr>
          <p:cNvPr id="3" name="Content Placeholder 2"/>
          <p:cNvSpPr>
            <a:spLocks noGrp="1"/>
          </p:cNvSpPr>
          <p:nvPr>
            <p:ph sz="half" idx="1"/>
          </p:nvPr>
        </p:nvSpPr>
        <p:spPr/>
        <p:txBody>
          <a:bodyPr>
            <a:normAutofit/>
          </a:bodyPr>
          <a:lstStyle/>
          <a:p>
            <a:pPr lvl="0"/>
            <a:r>
              <a:rPr lang="en-CA" dirty="0" smtClean="0"/>
              <a:t>Uncertainty re the timing, magnitude </a:t>
            </a:r>
            <a:r>
              <a:rPr lang="en-CA" dirty="0"/>
              <a:t>of </a:t>
            </a:r>
            <a:r>
              <a:rPr lang="en-CA" dirty="0" smtClean="0"/>
              <a:t>impacts</a:t>
            </a:r>
            <a:endParaRPr lang="en-CA" dirty="0"/>
          </a:p>
          <a:p>
            <a:pPr lvl="0"/>
            <a:r>
              <a:rPr lang="en-CA" dirty="0"/>
              <a:t>spatial inconsistency </a:t>
            </a:r>
            <a:r>
              <a:rPr lang="en-CA" dirty="0" smtClean="0"/>
              <a:t>– costs of action local, benefits global</a:t>
            </a:r>
          </a:p>
          <a:p>
            <a:pPr lvl="0"/>
            <a:r>
              <a:rPr lang="en-CA" dirty="0" smtClean="0"/>
              <a:t>temporal inconsistency – costs of action now, benefits in future</a:t>
            </a:r>
            <a:endParaRPr lang="en-US" dirty="0"/>
          </a:p>
        </p:txBody>
      </p:sp>
      <p:pic>
        <p:nvPicPr>
          <p:cNvPr id="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t="-24712" b="-2471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8444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2</a:t>
            </a:r>
            <a:r>
              <a:rPr lang="en-US" dirty="0" smtClean="0"/>
              <a:t>. Psychological barriers</a:t>
            </a:r>
            <a:endParaRPr lang="en-CA" dirty="0"/>
          </a:p>
        </p:txBody>
      </p:sp>
      <p:sp>
        <p:nvSpPr>
          <p:cNvPr id="5" name="Content Placeholder 4"/>
          <p:cNvSpPr>
            <a:spLocks noGrp="1"/>
          </p:cNvSpPr>
          <p:nvPr>
            <p:ph sz="half" idx="1"/>
          </p:nvPr>
        </p:nvSpPr>
        <p:spPr>
          <a:xfrm>
            <a:off x="457200" y="2132855"/>
            <a:ext cx="4038600" cy="3240361"/>
          </a:xfrm>
        </p:spPr>
        <p:txBody>
          <a:bodyPr/>
          <a:lstStyle/>
          <a:p>
            <a:r>
              <a:rPr lang="en-CA" dirty="0" smtClean="0"/>
              <a:t>Abstractness</a:t>
            </a:r>
            <a:endParaRPr lang="en-CA" dirty="0" smtClean="0"/>
          </a:p>
          <a:p>
            <a:r>
              <a:rPr lang="en-CA" dirty="0" smtClean="0"/>
              <a:t>Optimism – uncertainty breeds wishful thinking</a:t>
            </a:r>
          </a:p>
          <a:p>
            <a:r>
              <a:rPr lang="en-CA" dirty="0" smtClean="0"/>
              <a:t>Short-termism</a:t>
            </a:r>
            <a:endParaRPr lang="en-CA"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21330" y="1268760"/>
            <a:ext cx="3553532" cy="355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611560" y="4797152"/>
            <a:ext cx="8229600" cy="1828800"/>
          </a:xfrm>
          <a:prstGeom prst="rect">
            <a:avLst/>
          </a:prstGeom>
          <a:gradFill>
            <a:gsLst>
              <a:gs pos="19600">
                <a:srgbClr val="AAC0E8"/>
              </a:gs>
              <a:gs pos="10000">
                <a:srgbClr val="A2BBE6"/>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“You almost couldn’t design a problem that is a worse fit with our underlying psychology.”</a:t>
            </a:r>
          </a:p>
          <a:p>
            <a:pPr marL="0" indent="0">
              <a:buFont typeface="Arial" panose="020B0604020202020204" pitchFamily="34" charset="0"/>
              <a:buNone/>
            </a:pPr>
            <a:r>
              <a:rPr lang="en-US" dirty="0" smtClean="0"/>
              <a:t>Anthony </a:t>
            </a:r>
            <a:r>
              <a:rPr lang="en-US" dirty="0" err="1" smtClean="0"/>
              <a:t>Leiserowitz</a:t>
            </a:r>
            <a:r>
              <a:rPr lang="en-US" dirty="0" smtClean="0"/>
              <a:t>, Yale University</a:t>
            </a:r>
            <a:endParaRPr lang="en-CA" dirty="0"/>
          </a:p>
        </p:txBody>
      </p:sp>
    </p:spTree>
    <p:extLst>
      <p:ext uri="{BB962C8B-B14F-4D97-AF65-F5344CB8AC3E}">
        <p14:creationId xmlns:p14="http://schemas.microsoft.com/office/powerpoint/2010/main" val="567022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3</a:t>
            </a:r>
            <a:r>
              <a:rPr lang="en-US" dirty="0" smtClean="0"/>
              <a:t>. Economic Opposition</a:t>
            </a:r>
            <a:endParaRPr lang="en-CA" dirty="0"/>
          </a:p>
        </p:txBody>
      </p:sp>
      <p:sp>
        <p:nvSpPr>
          <p:cNvPr id="3" name="Content Placeholder 2"/>
          <p:cNvSpPr>
            <a:spLocks noGrp="1"/>
          </p:cNvSpPr>
          <p:nvPr>
            <p:ph sz="half" idx="1"/>
          </p:nvPr>
        </p:nvSpPr>
        <p:spPr/>
        <p:txBody>
          <a:bodyPr>
            <a:normAutofit fontScale="85000" lnSpcReduction="10000"/>
          </a:bodyPr>
          <a:lstStyle/>
          <a:p>
            <a:r>
              <a:rPr lang="en-US" dirty="0" smtClean="0"/>
              <a:t>Privileged </a:t>
            </a:r>
            <a:r>
              <a:rPr lang="en-US" dirty="0"/>
              <a:t>position of business</a:t>
            </a:r>
            <a:endParaRPr lang="en-CA" dirty="0"/>
          </a:p>
          <a:p>
            <a:r>
              <a:rPr lang="en-US" dirty="0"/>
              <a:t>Powerful business opponents (private and state-owned) </a:t>
            </a:r>
            <a:endParaRPr lang="en-US" dirty="0" smtClean="0"/>
          </a:p>
          <a:p>
            <a:r>
              <a:rPr lang="en-US" dirty="0" smtClean="0"/>
              <a:t>Consumer/voter </a:t>
            </a:r>
            <a:r>
              <a:rPr lang="en-US" dirty="0"/>
              <a:t>resistance to </a:t>
            </a:r>
            <a:r>
              <a:rPr lang="en-US" dirty="0" smtClean="0"/>
              <a:t>increased </a:t>
            </a:r>
            <a:r>
              <a:rPr lang="en-US" dirty="0"/>
              <a:t>prices </a:t>
            </a:r>
            <a:endParaRPr lang="en-US" dirty="0" smtClean="0"/>
          </a:p>
          <a:p>
            <a:pPr lvl="1"/>
            <a:r>
              <a:rPr lang="en-US" dirty="0" err="1" smtClean="0"/>
              <a:t>Pielke’s</a:t>
            </a:r>
            <a:r>
              <a:rPr lang="en-US" dirty="0" smtClean="0"/>
              <a:t> </a:t>
            </a:r>
            <a:r>
              <a:rPr lang="en-US" dirty="0"/>
              <a:t>Iron </a:t>
            </a:r>
            <a:r>
              <a:rPr lang="en-US" dirty="0" smtClean="0"/>
              <a:t>Law of climate politics: policies that restrict economic growth are doomed to fail</a:t>
            </a:r>
          </a:p>
          <a:p>
            <a:r>
              <a:rPr lang="en-US" dirty="0" smtClean="0"/>
              <a:t>C</a:t>
            </a:r>
            <a:r>
              <a:rPr lang="en-CA" dirty="0" err="1" smtClean="0"/>
              <a:t>onservative</a:t>
            </a:r>
            <a:r>
              <a:rPr lang="en-CA" dirty="0" smtClean="0"/>
              <a:t> social movement</a:t>
            </a:r>
            <a:endParaRPr lang="en-CA" dirty="0"/>
          </a:p>
          <a:p>
            <a:endParaRPr lang="en-CA"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7601" b="7601"/>
          <a:stretch>
            <a:fillRect/>
          </a:stretch>
        </p:blipFill>
        <p:spPr>
          <a:prstGeom prst="rect">
            <a:avLst/>
          </a:prstGeom>
        </p:spPr>
      </p:pic>
    </p:spTree>
    <p:extLst>
      <p:ext uri="{BB962C8B-B14F-4D97-AF65-F5344CB8AC3E}">
        <p14:creationId xmlns:p14="http://schemas.microsoft.com/office/powerpoint/2010/main" val="4119441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12968" cy="1143000"/>
          </a:xfrm>
        </p:spPr>
        <p:txBody>
          <a:bodyPr>
            <a:normAutofit fontScale="90000"/>
          </a:bodyPr>
          <a:lstStyle/>
          <a:p>
            <a:pPr lvl="0"/>
            <a:r>
              <a:rPr lang="en-US" dirty="0" smtClean="0"/>
              <a:t>4. </a:t>
            </a:r>
            <a:r>
              <a:rPr lang="en-US" dirty="0" smtClean="0"/>
              <a:t>Dysfunctional Governing </a:t>
            </a:r>
            <a:r>
              <a:rPr lang="en-US" dirty="0" smtClean="0"/>
              <a:t>Institutions</a:t>
            </a:r>
            <a:endParaRPr lang="en-CA" dirty="0"/>
          </a:p>
        </p:txBody>
      </p:sp>
      <p:sp>
        <p:nvSpPr>
          <p:cNvPr id="3" name="Content Placeholder 2"/>
          <p:cNvSpPr>
            <a:spLocks noGrp="1"/>
          </p:cNvSpPr>
          <p:nvPr>
            <p:ph sz="half" idx="1"/>
          </p:nvPr>
        </p:nvSpPr>
        <p:spPr/>
        <p:txBody>
          <a:bodyPr>
            <a:normAutofit/>
          </a:bodyPr>
          <a:lstStyle/>
          <a:p>
            <a:r>
              <a:rPr lang="en-US" dirty="0" smtClean="0"/>
              <a:t>UNFCC – Consensus </a:t>
            </a:r>
            <a:r>
              <a:rPr lang="en-US" dirty="0" smtClean="0"/>
              <a:t>required from all countries – recipe for stalemate</a:t>
            </a:r>
            <a:endParaRPr lang="en-CA" dirty="0"/>
          </a:p>
          <a:p>
            <a:endParaRPr lang="en-CA" dirty="0"/>
          </a:p>
        </p:txBody>
      </p:sp>
      <p:sp>
        <p:nvSpPr>
          <p:cNvPr id="4" name="Content Placeholder 3"/>
          <p:cNvSpPr>
            <a:spLocks noGrp="1"/>
          </p:cNvSpPr>
          <p:nvPr>
            <p:ph sz="half" idx="2"/>
          </p:nvPr>
        </p:nvSpPr>
        <p:spPr/>
        <p:txBody>
          <a:bodyPr>
            <a:normAutofit/>
          </a:bodyPr>
          <a:lstStyle/>
          <a:p>
            <a:r>
              <a:rPr lang="en-US" dirty="0" smtClean="0"/>
              <a:t>US</a:t>
            </a:r>
            <a:r>
              <a:rPr lang="en-US" dirty="0"/>
              <a:t>: majority interest in action thwarted by rules requiring extraordinary majorities</a:t>
            </a:r>
          </a:p>
          <a:p>
            <a:r>
              <a:rPr lang="en-US" dirty="0"/>
              <a:t>Canada: electoral + party system has granted governing power to the 40% on the conservative end of the spectrum </a:t>
            </a:r>
            <a:endParaRPr lang="en-CA" dirty="0"/>
          </a:p>
          <a:p>
            <a:endParaRPr lang="en-US" dirty="0"/>
          </a:p>
        </p:txBody>
      </p:sp>
    </p:spTree>
    <p:extLst>
      <p:ext uri="{BB962C8B-B14F-4D97-AF65-F5344CB8AC3E}">
        <p14:creationId xmlns:p14="http://schemas.microsoft.com/office/powerpoint/2010/main" val="2624197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873</Words>
  <Application>Microsoft Macintosh PowerPoint</Application>
  <PresentationFormat>On-screen Show (4:3)</PresentationFormat>
  <Paragraphs>132</Paragraphs>
  <Slides>28</Slides>
  <Notes>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Microsoft Excel Sheet</vt:lpstr>
      <vt:lpstr>Pipeline Resistance as Political Strategy:  “Blockadia” and the Future of Climate Politics George Hoberg, UBC, for CPSA 2015</vt:lpstr>
      <vt:lpstr>PowerPoint Presentation</vt:lpstr>
      <vt:lpstr>Dilemma</vt:lpstr>
      <vt:lpstr>outline</vt:lpstr>
      <vt:lpstr>Why is it so hard to mobilize on climate change?</vt:lpstr>
      <vt:lpstr>1. Wicked problem structure</vt:lpstr>
      <vt:lpstr>2. Psychological barriers</vt:lpstr>
      <vt:lpstr>3. Economic Opposition</vt:lpstr>
      <vt:lpstr>4. Dysfunctional Governing Institutions</vt:lpstr>
      <vt:lpstr>Strategies for Change  Overcoming Barriers</vt:lpstr>
      <vt:lpstr>Emergent solution: “Blockadia”</vt:lpstr>
      <vt:lpstr>Blockadia Case Study: Oil Sands Pipeline Resistance</vt:lpstr>
      <vt:lpstr>The Four Major Projects</vt:lpstr>
      <vt:lpstr>Political Risk Factors</vt:lpstr>
      <vt:lpstr>Keystone XL status</vt:lpstr>
      <vt:lpstr>Northern Gateway Pipeline</vt:lpstr>
      <vt:lpstr>Consolidated Northern Gateway Litigation</vt:lpstr>
      <vt:lpstr>Kinder Morgan</vt:lpstr>
      <vt:lpstr>Energy East</vt:lpstr>
      <vt:lpstr>Blockadia – Strategic Perils</vt:lpstr>
      <vt:lpstr>Keystone XL  State Department EIS</vt:lpstr>
      <vt:lpstr>Climate framing in pipeline disputes</vt:lpstr>
      <vt:lpstr>Site C Clean Energy Project</vt:lpstr>
      <vt:lpstr>BC groups opposed</vt:lpstr>
      <vt:lpstr>PowerPoint Presentation</vt:lpstr>
      <vt:lpstr>Wind Energy in Ontario</vt:lpstr>
      <vt:lpstr>Conclusion: Is there hope  in process and structure?</vt:lpstr>
      <vt:lpstr>PowerPoint Presentation</vt:lpstr>
    </vt:vector>
  </TitlesOfParts>
  <Company>University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Pipeline Resistance as Political Strategy:  “Blockadia” and the Future of Climate Politics</dc:title>
  <dc:creator>George Hoberg</dc:creator>
  <cp:lastModifiedBy>George Hoberg</cp:lastModifiedBy>
  <cp:revision>37</cp:revision>
  <dcterms:created xsi:type="dcterms:W3CDTF">2015-05-29T17:42:53Z</dcterms:created>
  <dcterms:modified xsi:type="dcterms:W3CDTF">2015-06-04T17:50:04Z</dcterms:modified>
</cp:coreProperties>
</file>