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FD67-6031-45D9-95B4-A1DE6799B95B}" type="datetimeFigureOut">
              <a:rPr lang="en-US" smtClean="0"/>
              <a:t>5/31/2015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C7BB-0B59-496E-A435-47FB4D3993A5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FD67-6031-45D9-95B4-A1DE6799B95B}" type="datetimeFigureOut">
              <a:rPr lang="en-US" smtClean="0"/>
              <a:t>5/31/2015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C7BB-0B59-496E-A435-47FB4D3993A5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FD67-6031-45D9-95B4-A1DE6799B95B}" type="datetimeFigureOut">
              <a:rPr lang="en-US" smtClean="0"/>
              <a:t>5/31/2015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C7BB-0B59-496E-A435-47FB4D3993A5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FD67-6031-45D9-95B4-A1DE6799B95B}" type="datetimeFigureOut">
              <a:rPr lang="en-US" smtClean="0"/>
              <a:t>5/31/2015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C7BB-0B59-496E-A435-47FB4D3993A5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FD67-6031-45D9-95B4-A1DE6799B95B}" type="datetimeFigureOut">
              <a:rPr lang="en-US" smtClean="0"/>
              <a:t>5/31/2015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C7BB-0B59-496E-A435-47FB4D3993A5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FD67-6031-45D9-95B4-A1DE6799B95B}" type="datetimeFigureOut">
              <a:rPr lang="en-US" smtClean="0"/>
              <a:t>5/31/2015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C7BB-0B59-496E-A435-47FB4D3993A5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FD67-6031-45D9-95B4-A1DE6799B95B}" type="datetimeFigureOut">
              <a:rPr lang="en-US" smtClean="0"/>
              <a:t>5/31/2015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C7BB-0B59-496E-A435-47FB4D3993A5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FD67-6031-45D9-95B4-A1DE6799B95B}" type="datetimeFigureOut">
              <a:rPr lang="en-US" smtClean="0"/>
              <a:t>5/31/2015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C7BB-0B59-496E-A435-47FB4D3993A5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FD67-6031-45D9-95B4-A1DE6799B95B}" type="datetimeFigureOut">
              <a:rPr lang="en-US" smtClean="0"/>
              <a:t>5/31/2015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C7BB-0B59-496E-A435-47FB4D3993A5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FD67-6031-45D9-95B4-A1DE6799B95B}" type="datetimeFigureOut">
              <a:rPr lang="en-US" smtClean="0"/>
              <a:t>5/31/2015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C7BB-0B59-496E-A435-47FB4D3993A5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FD67-6031-45D9-95B4-A1DE6799B95B}" type="datetimeFigureOut">
              <a:rPr lang="en-US" smtClean="0"/>
              <a:t>5/31/2015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C7BB-0B59-496E-A435-47FB4D3993A5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CFD67-6031-45D9-95B4-A1DE6799B95B}" type="datetimeFigureOut">
              <a:rPr lang="en-US" smtClean="0"/>
              <a:t>5/31/2015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1C7BB-0B59-496E-A435-47FB4D3993A5}" type="slidenum">
              <a:rPr lang="en-CA" smtClean="0"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/>
              <a:t>The challenge of Canadian climate and energy federalism:</a:t>
            </a:r>
            <a:r>
              <a:rPr lang="en-CA" dirty="0"/>
              <a:t/>
            </a:r>
            <a:br>
              <a:rPr lang="en-CA" dirty="0"/>
            </a:br>
            <a:r>
              <a:rPr lang="en-CA" b="1" dirty="0"/>
              <a:t>Explaining the collapse of the Canadian National Climate Change Process, 1998 - 2002</a:t>
            </a:r>
            <a:r>
              <a:rPr lang="en-CA" dirty="0"/>
              <a:t/>
            </a:r>
            <a:br>
              <a:rPr lang="en-CA" dirty="0"/>
            </a:br>
            <a:r>
              <a:rPr lang="en-CA" sz="3600" dirty="0" smtClean="0"/>
              <a:t>Douglas Macdonald, Benjamin </a:t>
            </a:r>
            <a:r>
              <a:rPr lang="en-CA" sz="3600" dirty="0" smtClean="0"/>
              <a:t>Donato-Woodger</a:t>
            </a:r>
            <a:r>
              <a:rPr lang="en-CA" sz="3600" dirty="0" smtClean="0"/>
              <a:t> and Stefan Hostetter</a:t>
            </a:r>
            <a:endParaRPr lang="en-CA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Lessons for </a:t>
            </a:r>
            <a:r>
              <a:rPr lang="en-CA" dirty="0" smtClean="0"/>
              <a:t>CES</a:t>
            </a:r>
            <a:r>
              <a:rPr lang="en-CA" dirty="0" smtClean="0"/>
              <a:t> or other national climate/energy effort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Need to strengthen institutional context: increase political cost for governments walking away; eg, use FMM, Framework Agreement</a:t>
            </a:r>
          </a:p>
          <a:p>
            <a:r>
              <a:rPr lang="en-CA" dirty="0" smtClean="0"/>
              <a:t>Federal government has to be committed, involved</a:t>
            </a:r>
          </a:p>
          <a:p>
            <a:r>
              <a:rPr lang="en-CA" dirty="0" smtClean="0"/>
              <a:t>All involved must recognize and explicitly address the inherently distributive implications</a:t>
            </a:r>
            <a:endParaRPr lang="en-C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Format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The need for national, co-ordinated climate and energy policy</a:t>
            </a:r>
          </a:p>
          <a:p>
            <a:r>
              <a:rPr lang="en-CA" dirty="0" smtClean="0"/>
              <a:t>The proposed Canadian Energy Strategy</a:t>
            </a:r>
          </a:p>
          <a:p>
            <a:r>
              <a:rPr lang="en-CA" dirty="0" smtClean="0"/>
              <a:t>The collapse of the NCCP: institutions, interests of Canada, Alberta, Ontario and Quebec, turning points</a:t>
            </a:r>
          </a:p>
          <a:p>
            <a:r>
              <a:rPr lang="en-CA" dirty="0" smtClean="0"/>
              <a:t>Conclusion: drawing lessons from the NCCP failure</a:t>
            </a:r>
            <a:endParaRPr lang="en-C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need for national policy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CA" dirty="0" smtClean="0"/>
              <a:t>Climate as a global, collective-action issue: countries have only one target, which then has to be allocated among sources and provinces</a:t>
            </a:r>
          </a:p>
          <a:p>
            <a:r>
              <a:rPr lang="en-CA" dirty="0" smtClean="0"/>
              <a:t>Canadian energy geography and differing interests: hydro province, carbon province</a:t>
            </a:r>
          </a:p>
          <a:p>
            <a:r>
              <a:rPr lang="en-CA" dirty="0" smtClean="0"/>
              <a:t>The need for both federal and provincial action</a:t>
            </a:r>
          </a:p>
          <a:p>
            <a:pPr lvl="1"/>
            <a:r>
              <a:rPr lang="en-CA" dirty="0" smtClean="0"/>
              <a:t>Challenge of solely federal action</a:t>
            </a:r>
          </a:p>
          <a:p>
            <a:pPr lvl="1"/>
            <a:r>
              <a:rPr lang="en-CA" dirty="0" smtClean="0"/>
              <a:t>Challenge of solely provincial action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The challenge of Canadian intergovernmental policy making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Weak institutions (consensual, right of opt-opt) a major challenge</a:t>
            </a:r>
          </a:p>
          <a:p>
            <a:r>
              <a:rPr lang="en-CA" dirty="0" smtClean="0"/>
              <a:t>Intergovernmental policy capacity varies among policy fields – is possible</a:t>
            </a:r>
          </a:p>
          <a:p>
            <a:r>
              <a:rPr lang="en-CA" dirty="0" smtClean="0"/>
              <a:t>Strategies, actions of governments matter</a:t>
            </a:r>
          </a:p>
          <a:p>
            <a:r>
              <a:rPr lang="en-CA" dirty="0" smtClean="0"/>
              <a:t>Climate/energy a particular challenge: 1) large provinces (BC, Alberta, Ont., Quebec) have always challenged federal on environment; 2) differing interests; 3) high-stakes issue</a:t>
            </a:r>
            <a:endParaRPr lang="en-C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Canadian energy strategy, 2007-15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 smtClean="0"/>
              <a:t>Focus energy, climate has to be included</a:t>
            </a:r>
          </a:p>
          <a:p>
            <a:r>
              <a:rPr lang="en-CA" dirty="0" smtClean="0"/>
              <a:t>Federal government out, then in, then out again</a:t>
            </a:r>
          </a:p>
          <a:p>
            <a:r>
              <a:rPr lang="en-CA" dirty="0" smtClean="0"/>
              <a:t>Alberta playing lead role due to need for pipeline approvals</a:t>
            </a:r>
          </a:p>
          <a:p>
            <a:r>
              <a:rPr lang="en-CA" dirty="0" smtClean="0"/>
              <a:t>Weak institutional forum, provinces can opt out</a:t>
            </a:r>
          </a:p>
          <a:p>
            <a:r>
              <a:rPr lang="en-CA" dirty="0" smtClean="0"/>
              <a:t>Weakness due to absence federal sticks and carrots</a:t>
            </a:r>
          </a:p>
          <a:p>
            <a:r>
              <a:rPr lang="en-CA" dirty="0" smtClean="0"/>
              <a:t>Inherently distributive, eg pipelines costs, benefits; differing provincial energy sources</a:t>
            </a:r>
            <a:endParaRPr lang="en-C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NCCP 1998-2002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A" dirty="0" smtClean="0"/>
              <a:t>Focus climate, energy very much there (implicitly)</a:t>
            </a:r>
          </a:p>
          <a:p>
            <a:r>
              <a:rPr lang="en-CA" dirty="0" smtClean="0"/>
              <a:t>For Canadian intergovernmental relations, relatively strong institutional capacity: Joint Meetings Ministers (JMM), supporting committees</a:t>
            </a:r>
          </a:p>
          <a:p>
            <a:r>
              <a:rPr lang="en-CA" dirty="0" smtClean="0"/>
              <a:t>1992 UNFCCC commitment, start JMM</a:t>
            </a:r>
          </a:p>
          <a:p>
            <a:r>
              <a:rPr lang="en-CA" dirty="0" smtClean="0"/>
              <a:t>1997 “Regina betrayal” Kyoto commitment</a:t>
            </a:r>
          </a:p>
          <a:p>
            <a:r>
              <a:rPr lang="en-CA" dirty="0" smtClean="0"/>
              <a:t>1998 renewed JMM process, co-chair Alberta and Canada</a:t>
            </a:r>
          </a:p>
          <a:p>
            <a:r>
              <a:rPr lang="en-CA" dirty="0" smtClean="0"/>
              <a:t>2002 Kyoto ratification, end NCCP</a:t>
            </a:r>
          </a:p>
          <a:p>
            <a:r>
              <a:rPr lang="en-CA" dirty="0" smtClean="0"/>
              <a:t>2003 – 2015 federal alignment with US federal; provinces/US states; otherwise all unilateral </a:t>
            </a:r>
            <a:endParaRPr lang="en-C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Interests four governments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CA" dirty="0" smtClean="0"/>
              <a:t>Canada: national, co-ordinated policy, but weak commitment due to perceived option unilateral federal regulation</a:t>
            </a:r>
          </a:p>
          <a:p>
            <a:r>
              <a:rPr lang="en-CA" dirty="0" smtClean="0"/>
              <a:t>Alberta: protect economic interest, leads to strong participation NCCP</a:t>
            </a:r>
          </a:p>
          <a:p>
            <a:r>
              <a:rPr lang="en-CA" dirty="0" smtClean="0"/>
              <a:t>Ontario: less economic threat, less engagement</a:t>
            </a:r>
          </a:p>
          <a:p>
            <a:r>
              <a:rPr lang="en-CA" dirty="0" smtClean="0"/>
              <a:t>Quebec: credit for early action (hydro), provincial allocation, avoid Alberta sweet-heart deal</a:t>
            </a:r>
            <a:endParaRPr lang="en-C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Turning points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CA" dirty="0" smtClean="0"/>
              <a:t>Dec. 1997 First Ministers Meeting: adopts principle “no region undue cost”, no decision yet on Kyoto ratification</a:t>
            </a:r>
          </a:p>
          <a:p>
            <a:r>
              <a:rPr lang="en-CA" dirty="0" smtClean="0"/>
              <a:t>March 27-28, 2000 JMM Quebec walks out because no provincial allocation</a:t>
            </a:r>
          </a:p>
          <a:p>
            <a:r>
              <a:rPr lang="en-CA" dirty="0" smtClean="0"/>
              <a:t>Oct. 16-17, 2000 JMM Ontario kills Framework Agreement</a:t>
            </a:r>
          </a:p>
          <a:p>
            <a:r>
              <a:rPr lang="en-CA" dirty="0" smtClean="0"/>
              <a:t>March, 2001 US pulls out of Kyoto</a:t>
            </a:r>
          </a:p>
          <a:p>
            <a:r>
              <a:rPr lang="en-CA" dirty="0" smtClean="0"/>
              <a:t>July, 2001 Bonn </a:t>
            </a:r>
            <a:r>
              <a:rPr lang="en-CA" dirty="0" smtClean="0"/>
              <a:t>CoP</a:t>
            </a:r>
            <a:r>
              <a:rPr lang="en-CA" dirty="0" smtClean="0"/>
              <a:t> Canada gets credit for sinks, target reduced; Chretien says might ratify</a:t>
            </a:r>
          </a:p>
          <a:p>
            <a:r>
              <a:rPr lang="en-CA" dirty="0" smtClean="0"/>
              <a:t>May, 2002 federal discussion paper on unilateral regulation; Alberta pulls out of NCCP</a:t>
            </a:r>
          </a:p>
          <a:p>
            <a:r>
              <a:rPr lang="en-CA" dirty="0" smtClean="0"/>
              <a:t>December, 2002 federal government ratifies Kyoto over objections </a:t>
            </a:r>
            <a:r>
              <a:rPr lang="en-CA" i="1" dirty="0" smtClean="0"/>
              <a:t>all</a:t>
            </a:r>
            <a:r>
              <a:rPr lang="en-CA" dirty="0" smtClean="0"/>
              <a:t> provinces: NCCP ends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Explaining the failure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 smtClean="0"/>
              <a:t>Institutions too weak, cost differences too great; same challenge as </a:t>
            </a:r>
            <a:r>
              <a:rPr lang="en-CA" dirty="0" smtClean="0"/>
              <a:t>CES</a:t>
            </a:r>
            <a:r>
              <a:rPr lang="en-CA" dirty="0" smtClean="0"/>
              <a:t>; beyond that:</a:t>
            </a:r>
          </a:p>
          <a:p>
            <a:r>
              <a:rPr lang="en-CA" dirty="0" smtClean="0"/>
              <a:t>Federal: 1) 1997 Kyoto target damaged provincial trust in process; 2) refusal to consider provincial allocation, federal spending, other means to make cost distribution more equitable; 3) 2002 abandoned the NCCP</a:t>
            </a:r>
          </a:p>
          <a:p>
            <a:r>
              <a:rPr lang="en-CA" dirty="0" smtClean="0"/>
              <a:t>Ontario: continual criticism, kill agreement</a:t>
            </a:r>
          </a:p>
          <a:p>
            <a:r>
              <a:rPr lang="en-CA" dirty="0" smtClean="0"/>
              <a:t>Alberta: abandoned the NCCP</a:t>
            </a:r>
          </a:p>
          <a:p>
            <a:r>
              <a:rPr lang="en-CA" dirty="0" smtClean="0"/>
              <a:t>All except Quebec: refusal to explicitly address distributive issues</a:t>
            </a:r>
            <a:endParaRPr lang="en-C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600</Words>
  <Application>Microsoft Office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The challenge of Canadian climate and energy federalism: Explaining the collapse of the Canadian National Climate Change Process, 1998 - 2002 Douglas Macdonald, Benjamin Donato-Woodger and Stefan Hostetter</vt:lpstr>
      <vt:lpstr>Format</vt:lpstr>
      <vt:lpstr>The need for national policy</vt:lpstr>
      <vt:lpstr>The challenge of Canadian intergovernmental policy making</vt:lpstr>
      <vt:lpstr>Canadian energy strategy, 2007-15</vt:lpstr>
      <vt:lpstr>NCCP 1998-2002</vt:lpstr>
      <vt:lpstr>Interests four governments</vt:lpstr>
      <vt:lpstr>Turning points</vt:lpstr>
      <vt:lpstr>Explaining the failure</vt:lpstr>
      <vt:lpstr>Lessons for CES or other national climate/energy effort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Doug</dc:creator>
  <cp:lastModifiedBy>Doug</cp:lastModifiedBy>
  <cp:revision>11</cp:revision>
  <dcterms:created xsi:type="dcterms:W3CDTF">2015-05-31T19:09:53Z</dcterms:created>
  <dcterms:modified xsi:type="dcterms:W3CDTF">2015-05-31T20:26:03Z</dcterms:modified>
</cp:coreProperties>
</file>