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8"/>
  </p:notesMasterIdLst>
  <p:handoutMasterIdLst>
    <p:handoutMasterId r:id="rId19"/>
  </p:handoutMasterIdLst>
  <p:sldIdLst>
    <p:sldId id="256" r:id="rId2"/>
    <p:sldId id="257" r:id="rId3"/>
    <p:sldId id="258" r:id="rId4"/>
    <p:sldId id="263" r:id="rId5"/>
    <p:sldId id="259" r:id="rId6"/>
    <p:sldId id="267" r:id="rId7"/>
    <p:sldId id="266" r:id="rId8"/>
    <p:sldId id="268" r:id="rId9"/>
    <p:sldId id="260" r:id="rId10"/>
    <p:sldId id="271" r:id="rId11"/>
    <p:sldId id="261" r:id="rId12"/>
    <p:sldId id="269" r:id="rId13"/>
    <p:sldId id="262" r:id="rId14"/>
    <p:sldId id="270" r:id="rId15"/>
    <p:sldId id="265" r:id="rId16"/>
    <p:sldId id="264"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50" d="100"/>
          <a:sy n="150" d="100"/>
        </p:scale>
        <p:origin x="-1264" y="6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1E55C8-8BBD-234B-AAD2-FE19F2DDC987}" type="datetimeFigureOut">
              <a:rPr lang="en-US" smtClean="0"/>
              <a:t>2017-05-04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374FC37-8426-0849-A0EA-BAE9AE38A57A}" type="slidenum">
              <a:rPr lang="en-US" smtClean="0"/>
              <a:t>‹#›</a:t>
            </a:fld>
            <a:endParaRPr lang="en-US"/>
          </a:p>
        </p:txBody>
      </p:sp>
    </p:spTree>
    <p:extLst>
      <p:ext uri="{BB962C8B-B14F-4D97-AF65-F5344CB8AC3E}">
        <p14:creationId xmlns:p14="http://schemas.microsoft.com/office/powerpoint/2010/main" val="138233913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B65656-0DD9-874A-8478-7DFB09B5D350}" type="datetimeFigureOut">
              <a:rPr lang="en-US" smtClean="0"/>
              <a:t>2017-05-04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E37D55-BE85-E54E-BAAB-6F58E5A92DBC}" type="slidenum">
              <a:rPr lang="en-US" smtClean="0"/>
              <a:t>‹#›</a:t>
            </a:fld>
            <a:endParaRPr lang="en-US"/>
          </a:p>
        </p:txBody>
      </p:sp>
    </p:spTree>
    <p:extLst>
      <p:ext uri="{BB962C8B-B14F-4D97-AF65-F5344CB8AC3E}">
        <p14:creationId xmlns:p14="http://schemas.microsoft.com/office/powerpoint/2010/main" val="325253363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761482-A42D-0844-BD07-643E11527640}" type="datetime1">
              <a:rPr lang="en-CA" smtClean="0"/>
              <a:t>2017-05-04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1BFE7-CBEA-2341-B718-AA47EF539BA0}" type="slidenum">
              <a:rPr lang="en-US" smtClean="0"/>
              <a:t>‹#›</a:t>
            </a:fld>
            <a:endParaRPr lang="en-US"/>
          </a:p>
        </p:txBody>
      </p:sp>
    </p:spTree>
    <p:extLst>
      <p:ext uri="{BB962C8B-B14F-4D97-AF65-F5344CB8AC3E}">
        <p14:creationId xmlns:p14="http://schemas.microsoft.com/office/powerpoint/2010/main" val="163859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3A0ADD-90AC-6A49-9F23-1C82CFE5A9EF}" type="datetime1">
              <a:rPr lang="en-CA" smtClean="0"/>
              <a:t>2017-05-04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1BFE7-CBEA-2341-B718-AA47EF539BA0}" type="slidenum">
              <a:rPr lang="en-US" smtClean="0"/>
              <a:t>‹#›</a:t>
            </a:fld>
            <a:endParaRPr lang="en-US"/>
          </a:p>
        </p:txBody>
      </p:sp>
    </p:spTree>
    <p:extLst>
      <p:ext uri="{BB962C8B-B14F-4D97-AF65-F5344CB8AC3E}">
        <p14:creationId xmlns:p14="http://schemas.microsoft.com/office/powerpoint/2010/main" val="1838085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BA6D22-3BC9-B84A-9973-D8B9CD96787D}" type="datetime1">
              <a:rPr lang="en-CA" smtClean="0"/>
              <a:t>2017-05-04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1BFE7-CBEA-2341-B718-AA47EF539BA0}" type="slidenum">
              <a:rPr lang="en-US" smtClean="0"/>
              <a:t>‹#›</a:t>
            </a:fld>
            <a:endParaRPr lang="en-US"/>
          </a:p>
        </p:txBody>
      </p:sp>
    </p:spTree>
    <p:extLst>
      <p:ext uri="{BB962C8B-B14F-4D97-AF65-F5344CB8AC3E}">
        <p14:creationId xmlns:p14="http://schemas.microsoft.com/office/powerpoint/2010/main" val="787188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77AB23-E429-1848-AA05-77A75E32DC83}" type="datetime1">
              <a:rPr lang="en-CA" smtClean="0"/>
              <a:t>2017-05-04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1BFE7-CBEA-2341-B718-AA47EF539BA0}" type="slidenum">
              <a:rPr lang="en-US" smtClean="0"/>
              <a:t>‹#›</a:t>
            </a:fld>
            <a:endParaRPr lang="en-US"/>
          </a:p>
        </p:txBody>
      </p:sp>
    </p:spTree>
    <p:extLst>
      <p:ext uri="{BB962C8B-B14F-4D97-AF65-F5344CB8AC3E}">
        <p14:creationId xmlns:p14="http://schemas.microsoft.com/office/powerpoint/2010/main" val="1658866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556134-51D9-C94A-90C8-47C7ED7421F4}" type="datetime1">
              <a:rPr lang="en-CA" smtClean="0"/>
              <a:t>2017-05-04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1BFE7-CBEA-2341-B718-AA47EF539BA0}" type="slidenum">
              <a:rPr lang="en-US" smtClean="0"/>
              <a:t>‹#›</a:t>
            </a:fld>
            <a:endParaRPr lang="en-US"/>
          </a:p>
        </p:txBody>
      </p:sp>
    </p:spTree>
    <p:extLst>
      <p:ext uri="{BB962C8B-B14F-4D97-AF65-F5344CB8AC3E}">
        <p14:creationId xmlns:p14="http://schemas.microsoft.com/office/powerpoint/2010/main" val="548095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E9B3536-02B9-F444-B2A0-FF13AE7AF88B}" type="datetime1">
              <a:rPr lang="en-CA" smtClean="0"/>
              <a:t>2017-05-04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01BFE7-CBEA-2341-B718-AA47EF539BA0}" type="slidenum">
              <a:rPr lang="en-US" smtClean="0"/>
              <a:t>‹#›</a:t>
            </a:fld>
            <a:endParaRPr lang="en-US"/>
          </a:p>
        </p:txBody>
      </p:sp>
    </p:spTree>
    <p:extLst>
      <p:ext uri="{BB962C8B-B14F-4D97-AF65-F5344CB8AC3E}">
        <p14:creationId xmlns:p14="http://schemas.microsoft.com/office/powerpoint/2010/main" val="4083123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6DDCAD0-BF78-7741-8AAC-913F42BBD857}" type="datetime1">
              <a:rPr lang="en-CA" smtClean="0"/>
              <a:t>2017-05-04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01BFE7-CBEA-2341-B718-AA47EF539BA0}" type="slidenum">
              <a:rPr lang="en-US" smtClean="0"/>
              <a:t>‹#›</a:t>
            </a:fld>
            <a:endParaRPr lang="en-US"/>
          </a:p>
        </p:txBody>
      </p:sp>
    </p:spTree>
    <p:extLst>
      <p:ext uri="{BB962C8B-B14F-4D97-AF65-F5344CB8AC3E}">
        <p14:creationId xmlns:p14="http://schemas.microsoft.com/office/powerpoint/2010/main" val="3734063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80ECBC7-91EB-4242-850D-AF276222F203}" type="datetime1">
              <a:rPr lang="en-CA" smtClean="0"/>
              <a:t>2017-05-04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01BFE7-CBEA-2341-B718-AA47EF539BA0}" type="slidenum">
              <a:rPr lang="en-US" smtClean="0"/>
              <a:t>‹#›</a:t>
            </a:fld>
            <a:endParaRPr lang="en-US"/>
          </a:p>
        </p:txBody>
      </p:sp>
    </p:spTree>
    <p:extLst>
      <p:ext uri="{BB962C8B-B14F-4D97-AF65-F5344CB8AC3E}">
        <p14:creationId xmlns:p14="http://schemas.microsoft.com/office/powerpoint/2010/main" val="3444725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6FB372-572C-FD4A-8F2A-250D58460941}" type="datetime1">
              <a:rPr lang="en-CA" smtClean="0"/>
              <a:t>2017-05-04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01BFE7-CBEA-2341-B718-AA47EF539BA0}" type="slidenum">
              <a:rPr lang="en-US" smtClean="0"/>
              <a:t>‹#›</a:t>
            </a:fld>
            <a:endParaRPr lang="en-US"/>
          </a:p>
        </p:txBody>
      </p:sp>
    </p:spTree>
    <p:extLst>
      <p:ext uri="{BB962C8B-B14F-4D97-AF65-F5344CB8AC3E}">
        <p14:creationId xmlns:p14="http://schemas.microsoft.com/office/powerpoint/2010/main" val="134296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ADB31D-0DD9-5642-80B9-DB8370102FF1}" type="datetime1">
              <a:rPr lang="en-CA" smtClean="0"/>
              <a:t>2017-05-04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01BFE7-CBEA-2341-B718-AA47EF539BA0}" type="slidenum">
              <a:rPr lang="en-US" smtClean="0"/>
              <a:t>‹#›</a:t>
            </a:fld>
            <a:endParaRPr lang="en-US"/>
          </a:p>
        </p:txBody>
      </p:sp>
    </p:spTree>
    <p:extLst>
      <p:ext uri="{BB962C8B-B14F-4D97-AF65-F5344CB8AC3E}">
        <p14:creationId xmlns:p14="http://schemas.microsoft.com/office/powerpoint/2010/main" val="2205763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EED413-BB04-2A4F-9466-E68D31D118E5}" type="datetime1">
              <a:rPr lang="en-CA" smtClean="0"/>
              <a:t>2017-05-04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01BFE7-CBEA-2341-B718-AA47EF539BA0}" type="slidenum">
              <a:rPr lang="en-US" smtClean="0"/>
              <a:t>‹#›</a:t>
            </a:fld>
            <a:endParaRPr lang="en-US"/>
          </a:p>
        </p:txBody>
      </p:sp>
    </p:spTree>
    <p:extLst>
      <p:ext uri="{BB962C8B-B14F-4D97-AF65-F5344CB8AC3E}">
        <p14:creationId xmlns:p14="http://schemas.microsoft.com/office/powerpoint/2010/main" val="21319296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F675EC-305D-C342-9426-81098FE34F22}" type="datetime1">
              <a:rPr lang="en-CA" smtClean="0"/>
              <a:t>2017-05-04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01BFE7-CBEA-2341-B718-AA47EF539BA0}" type="slidenum">
              <a:rPr lang="en-US" smtClean="0"/>
              <a:t>‹#›</a:t>
            </a:fld>
            <a:endParaRPr lang="en-US"/>
          </a:p>
        </p:txBody>
      </p:sp>
    </p:spTree>
    <p:extLst>
      <p:ext uri="{BB962C8B-B14F-4D97-AF65-F5344CB8AC3E}">
        <p14:creationId xmlns:p14="http://schemas.microsoft.com/office/powerpoint/2010/main" val="39483014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31167"/>
            <a:ext cx="7772400" cy="1470025"/>
          </a:xfrm>
        </p:spPr>
        <p:txBody>
          <a:bodyPr/>
          <a:lstStyle/>
          <a:p>
            <a:r>
              <a:rPr lang="en-US" dirty="0" smtClean="0"/>
              <a:t>Canadian Climate Change Policy from a Climate Ethics Perspective</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Milan Ilnyckyj</a:t>
            </a:r>
          </a:p>
          <a:p>
            <a:r>
              <a:rPr lang="en-US" dirty="0" smtClean="0"/>
              <a:t>2017-05-</a:t>
            </a:r>
            <a:r>
              <a:rPr lang="en-US" dirty="0" smtClean="0"/>
              <a:t>05</a:t>
            </a:r>
          </a:p>
          <a:p>
            <a:endParaRPr lang="en-US" dirty="0" smtClean="0"/>
          </a:p>
          <a:p>
            <a:r>
              <a:rPr lang="en-US" dirty="0" smtClean="0"/>
              <a:t>University of Toronto Ethics Centre Graduate Conference 2017</a:t>
            </a:r>
            <a:endParaRPr lang="en-US" dirty="0"/>
          </a:p>
        </p:txBody>
      </p:sp>
    </p:spTree>
    <p:extLst>
      <p:ext uri="{BB962C8B-B14F-4D97-AF65-F5344CB8AC3E}">
        <p14:creationId xmlns:p14="http://schemas.microsoft.com/office/powerpoint/2010/main" val="391784897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a:t>A 2009 analysis estimated that a global emission peak before 2020 - followed by an 80-95% reduction in per capita emissions in developed countries by 2050 - is necessary for a sub-2 ˚C pathway. </a:t>
            </a:r>
            <a:endParaRPr lang="en-US" dirty="0" smtClean="0"/>
          </a:p>
          <a:p>
            <a:r>
              <a:rPr lang="en-US" dirty="0" smtClean="0"/>
              <a:t>The chances of meeting any temperature target fall with each year of inaction, while costs rise</a:t>
            </a:r>
            <a:endParaRPr lang="en-US" dirty="0"/>
          </a:p>
          <a:p>
            <a:r>
              <a:rPr lang="en-US" dirty="0" smtClean="0"/>
              <a:t>If </a:t>
            </a:r>
            <a:r>
              <a:rPr lang="en-US" dirty="0"/>
              <a:t>emissions had peaked in 2011, the maximum rate of global emissions reductions necessary were estimated at 3.7</a:t>
            </a:r>
            <a:r>
              <a:rPr lang="en-US" dirty="0" smtClean="0"/>
              <a:t>% per year; </a:t>
            </a:r>
            <a:r>
              <a:rPr lang="en-US" dirty="0"/>
              <a:t>delaying the peak until 2020 increases the maximum necessary annual reduction to 9%</a:t>
            </a:r>
            <a:r>
              <a:rPr lang="en-US" dirty="0" smtClean="0"/>
              <a:t>.</a:t>
            </a:r>
          </a:p>
          <a:p>
            <a:r>
              <a:rPr lang="en-US" dirty="0"/>
              <a:t>Delay also increases </a:t>
            </a:r>
            <a:r>
              <a:rPr lang="en-US" dirty="0" smtClean="0"/>
              <a:t>the odds that feedback effects will drive temperatures significantly further than the direct impact of fossil fuel burning alone would</a:t>
            </a:r>
          </a:p>
          <a:p>
            <a:endParaRPr lang="en-US" dirty="0"/>
          </a:p>
          <a:p>
            <a:endParaRPr lang="en-US" dirty="0"/>
          </a:p>
        </p:txBody>
      </p:sp>
      <p:sp>
        <p:nvSpPr>
          <p:cNvPr id="4" name="Slide Number Placeholder 3"/>
          <p:cNvSpPr>
            <a:spLocks noGrp="1"/>
          </p:cNvSpPr>
          <p:nvPr>
            <p:ph type="sldNum" sz="quarter" idx="12"/>
          </p:nvPr>
        </p:nvSpPr>
        <p:spPr/>
        <p:txBody>
          <a:bodyPr/>
          <a:lstStyle/>
          <a:p>
            <a:fld id="{9801BFE7-CBEA-2341-B718-AA47EF539BA0}" type="slidenum">
              <a:rPr lang="en-US" smtClean="0"/>
              <a:t>9</a:t>
            </a:fld>
            <a:endParaRPr lang="en-US"/>
          </a:p>
        </p:txBody>
      </p:sp>
    </p:spTree>
    <p:extLst>
      <p:ext uri="{BB962C8B-B14F-4D97-AF65-F5344CB8AC3E}">
        <p14:creationId xmlns:p14="http://schemas.microsoft.com/office/powerpoint/2010/main" val="153233149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3. Decarbonization is technically and economically possible</a:t>
            </a:r>
            <a:endParaRPr lang="en-US" dirty="0"/>
          </a:p>
        </p:txBody>
      </p:sp>
      <p:sp>
        <p:nvSpPr>
          <p:cNvPr id="3" name="Content Placeholder 2"/>
          <p:cNvSpPr>
            <a:spLocks noGrp="1"/>
          </p:cNvSpPr>
          <p:nvPr>
            <p:ph idx="1"/>
          </p:nvPr>
        </p:nvSpPr>
        <p:spPr/>
        <p:txBody>
          <a:bodyPr>
            <a:normAutofit lnSpcReduction="10000"/>
          </a:bodyPr>
          <a:lstStyle/>
          <a:p>
            <a:r>
              <a:rPr lang="en-US" dirty="0" smtClean="0"/>
              <a:t>If the only choice were between a fossil fuel-powered advanced global society or pre-agricultural agrarianism or starvation, the moral question of what to do about climate change would be more complex</a:t>
            </a:r>
          </a:p>
          <a:p>
            <a:r>
              <a:rPr lang="en-US" dirty="0" smtClean="0"/>
              <a:t>However, there is a sound basis for concluding that decarbonization is technically feasible with today's technologies and surprisingly affordable if done efficiently</a:t>
            </a:r>
          </a:p>
        </p:txBody>
      </p:sp>
      <p:sp>
        <p:nvSpPr>
          <p:cNvPr id="4" name="Slide Number Placeholder 3"/>
          <p:cNvSpPr>
            <a:spLocks noGrp="1"/>
          </p:cNvSpPr>
          <p:nvPr>
            <p:ph type="sldNum" sz="quarter" idx="12"/>
          </p:nvPr>
        </p:nvSpPr>
        <p:spPr/>
        <p:txBody>
          <a:bodyPr/>
          <a:lstStyle/>
          <a:p>
            <a:fld id="{9801BFE7-CBEA-2341-B718-AA47EF539BA0}" type="slidenum">
              <a:rPr lang="en-US" smtClean="0"/>
              <a:t>10</a:t>
            </a:fld>
            <a:endParaRPr lang="en-US"/>
          </a:p>
        </p:txBody>
      </p:sp>
    </p:spTree>
    <p:extLst>
      <p:ext uri="{BB962C8B-B14F-4D97-AF65-F5344CB8AC3E}">
        <p14:creationId xmlns:p14="http://schemas.microsoft.com/office/powerpoint/2010/main" val="105067388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and economical</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Using existing technology, fully renewable sources including solar and wind energy – deployed at a sufficient scale – could provide West European levels of energy use to those around the world</a:t>
            </a:r>
            <a:endParaRPr lang="en-US" dirty="0" smtClean="0"/>
          </a:p>
          <a:p>
            <a:r>
              <a:rPr lang="en-US" dirty="0" smtClean="0"/>
              <a:t>So could other climate-safe options like nuclear fission and geothermal</a:t>
            </a:r>
            <a:r>
              <a:rPr lang="en-US" dirty="0"/>
              <a:t> </a:t>
            </a:r>
            <a:r>
              <a:rPr lang="en-US" dirty="0" smtClean="0"/>
              <a:t>– a variety of pathways to decarbonization can be implemented with today's technology</a:t>
            </a:r>
            <a:endParaRPr lang="en-US" dirty="0" smtClean="0"/>
          </a:p>
          <a:p>
            <a:r>
              <a:rPr lang="en-US" dirty="0" smtClean="0"/>
              <a:t>The most credible economic analyses have shown that </a:t>
            </a:r>
            <a:r>
              <a:rPr lang="en-US" dirty="0" smtClean="0"/>
              <a:t>the costs of decarbonizing are manageable (perhaps as low as 2% of global GDP per year), provided efficient policy mechanisms are chosen</a:t>
            </a:r>
          </a:p>
          <a:p>
            <a:r>
              <a:rPr lang="en-US" dirty="0" smtClean="0"/>
              <a:t>Fossil fuels would eventually need to be replaced anyway, and there are co-benefits from their elimination</a:t>
            </a:r>
            <a:endParaRPr lang="en-US" dirty="0" smtClean="0"/>
          </a:p>
          <a:p>
            <a:r>
              <a:rPr lang="en-US" dirty="0" smtClean="0"/>
              <a:t>While </a:t>
            </a:r>
            <a:r>
              <a:rPr lang="en-US" dirty="0" smtClean="0"/>
              <a:t>there have been some encouraging steps in areas like carbon pricing, Canada is mostly doing exactly what comprehensive analyses show to be inefficient: shielding politically-favoured industries and building long-lived fossil fuel infrastructure incompatible with </a:t>
            </a:r>
            <a:r>
              <a:rPr lang="en-US" dirty="0" smtClean="0"/>
              <a:t>a sub-2 ˚C pathway.</a:t>
            </a:r>
            <a:endParaRPr lang="en-US" dirty="0"/>
          </a:p>
        </p:txBody>
      </p:sp>
      <p:sp>
        <p:nvSpPr>
          <p:cNvPr id="4" name="Slide Number Placeholder 3"/>
          <p:cNvSpPr>
            <a:spLocks noGrp="1"/>
          </p:cNvSpPr>
          <p:nvPr>
            <p:ph type="sldNum" sz="quarter" idx="12"/>
          </p:nvPr>
        </p:nvSpPr>
        <p:spPr/>
        <p:txBody>
          <a:bodyPr/>
          <a:lstStyle/>
          <a:p>
            <a:fld id="{9801BFE7-CBEA-2341-B718-AA47EF539BA0}" type="slidenum">
              <a:rPr lang="en-US" smtClean="0"/>
              <a:t>11</a:t>
            </a:fld>
            <a:endParaRPr lang="en-US"/>
          </a:p>
        </p:txBody>
      </p:sp>
    </p:spTree>
    <p:extLst>
      <p:ext uri="{BB962C8B-B14F-4D97-AF65-F5344CB8AC3E}">
        <p14:creationId xmlns:p14="http://schemas.microsoft.com/office/powerpoint/2010/main" val="59111925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4. Only contraction and convergence provides a plausible political pathway</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Whether measured in current emissions per person per year or total historical emissions per person, countries have contributed very </a:t>
            </a:r>
            <a:r>
              <a:rPr lang="en-US" dirty="0" smtClean="0"/>
              <a:t>unevenly to </a:t>
            </a:r>
            <a:r>
              <a:rPr lang="en-US" dirty="0" smtClean="0"/>
              <a:t>climate change – with Canada among those with the worst historical record and </a:t>
            </a:r>
            <a:r>
              <a:rPr lang="en-US" dirty="0" smtClean="0"/>
              <a:t>highest current </a:t>
            </a:r>
            <a:r>
              <a:rPr lang="en-US" dirty="0" smtClean="0"/>
              <a:t>emissions</a:t>
            </a:r>
          </a:p>
          <a:p>
            <a:r>
              <a:rPr lang="en-US" dirty="0" smtClean="0"/>
              <a:t>Low-income states can argue with some justice that others have followed a high-carbon development path and now bear special burdens to decarbonize more deeply and rapidly and </a:t>
            </a:r>
            <a:r>
              <a:rPr lang="en-US" dirty="0" smtClean="0"/>
              <a:t>to provide </a:t>
            </a:r>
            <a:r>
              <a:rPr lang="en-US" dirty="0" smtClean="0"/>
              <a:t>assistance for lower-income states to do </a:t>
            </a:r>
            <a:r>
              <a:rPr lang="en-US" dirty="0" smtClean="0"/>
              <a:t>likewise (decarbonization can accompany a rapid decrease in global inequality in energy use, with one group reducing meat consumption and recreational travel while the other gets clean water and a reliable electricity grid for the first time)</a:t>
            </a:r>
            <a:endParaRPr lang="en-US" dirty="0" smtClean="0"/>
          </a:p>
          <a:p>
            <a:r>
              <a:rPr lang="en-US" dirty="0" smtClean="0"/>
              <a:t>A central concept is "contraction and convergence", under which </a:t>
            </a:r>
            <a:r>
              <a:rPr lang="en-US" i="1" dirty="0" smtClean="0"/>
              <a:t>per capita</a:t>
            </a:r>
            <a:r>
              <a:rPr lang="en-US" dirty="0" smtClean="0"/>
              <a:t> emissions from low-income states may be allowed to rise modestly – though never to the level of Canada today – while high-income high-emission states cut more quickly as part of a global budget set using the 1.5 – 2 ˚C targets</a:t>
            </a:r>
          </a:p>
          <a:p>
            <a:r>
              <a:rPr lang="en-US" dirty="0" smtClean="0"/>
              <a:t>As well as being fairer than an approach that ignores responsibility, this concept is likely the only politically feasible approach to deep and rapid global decarbonization</a:t>
            </a:r>
            <a:endParaRPr lang="en-US" dirty="0"/>
          </a:p>
        </p:txBody>
      </p:sp>
      <p:sp>
        <p:nvSpPr>
          <p:cNvPr id="4" name="Slide Number Placeholder 3"/>
          <p:cNvSpPr>
            <a:spLocks noGrp="1"/>
          </p:cNvSpPr>
          <p:nvPr>
            <p:ph type="sldNum" sz="quarter" idx="12"/>
          </p:nvPr>
        </p:nvSpPr>
        <p:spPr/>
        <p:txBody>
          <a:bodyPr/>
          <a:lstStyle/>
          <a:p>
            <a:fld id="{9801BFE7-CBEA-2341-B718-AA47EF539BA0}" type="slidenum">
              <a:rPr lang="en-US" smtClean="0"/>
              <a:t>12</a:t>
            </a:fld>
            <a:endParaRPr lang="en-US"/>
          </a:p>
        </p:txBody>
      </p:sp>
    </p:spTree>
    <p:extLst>
      <p:ext uri="{BB962C8B-B14F-4D97-AF65-F5344CB8AC3E}">
        <p14:creationId xmlns:p14="http://schemas.microsoft.com/office/powerpoint/2010/main" val="13512857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global budget</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We need to begin thinking and acting in terms of a global carbon </a:t>
            </a:r>
            <a:r>
              <a:rPr lang="en-US" dirty="0" smtClean="0"/>
              <a:t>budget (not for one year, but for the rest of the Fossil Fuel Era) </a:t>
            </a:r>
            <a:r>
              <a:rPr lang="en-US" dirty="0" smtClean="0"/>
              <a:t>compatible with a 1.5 – 2˚C target</a:t>
            </a:r>
          </a:p>
          <a:p>
            <a:r>
              <a:rPr lang="en-US" dirty="0" smtClean="0"/>
              <a:t>This has a production side, in which high-cost and high-pollution fossil fuel projects should be avoided, since we can only burn a small fraction of remaining fossil fuels anyway</a:t>
            </a:r>
          </a:p>
          <a:p>
            <a:r>
              <a:rPr lang="en-US" dirty="0" smtClean="0"/>
              <a:t>It also has a consumption side, in which we must rethink everything from continuing to deploy car-focused infrastructure and inefficient buildings to rethinking the emphasis on constant economic growth in our politics and </a:t>
            </a:r>
            <a:r>
              <a:rPr lang="en-US" dirty="0" smtClean="0"/>
              <a:t>ideology</a:t>
            </a:r>
          </a:p>
          <a:p>
            <a:r>
              <a:rPr lang="en-US" dirty="0" err="1" smtClean="0"/>
              <a:t>Shue</a:t>
            </a:r>
            <a:r>
              <a:rPr lang="en-US" dirty="0" smtClean="0"/>
              <a:t> urges us to distinguish between subsistence emissions and luxury emissions and pursue policies that discourage the latter for the benefit of the former. Even in an emergency, he argues, you sell the jewelry before you sell the blankets</a:t>
            </a:r>
          </a:p>
          <a:p>
            <a:r>
              <a:rPr lang="en-US" dirty="0" smtClean="0"/>
              <a:t>Existing wealth inequality must be borne in mind when we decide how to distribute the costs of th</a:t>
            </a:r>
            <a:r>
              <a:rPr lang="en-US" dirty="0" smtClean="0"/>
              <a:t>e transition</a:t>
            </a:r>
            <a:endParaRPr lang="en-US" dirty="0"/>
          </a:p>
        </p:txBody>
      </p:sp>
      <p:sp>
        <p:nvSpPr>
          <p:cNvPr id="4" name="Slide Number Placeholder 3"/>
          <p:cNvSpPr>
            <a:spLocks noGrp="1"/>
          </p:cNvSpPr>
          <p:nvPr>
            <p:ph type="sldNum" sz="quarter" idx="12"/>
          </p:nvPr>
        </p:nvSpPr>
        <p:spPr/>
        <p:txBody>
          <a:bodyPr/>
          <a:lstStyle/>
          <a:p>
            <a:fld id="{9801BFE7-CBEA-2341-B718-AA47EF539BA0}" type="slidenum">
              <a:rPr lang="en-US" smtClean="0"/>
              <a:t>13</a:t>
            </a:fld>
            <a:endParaRPr lang="en-US"/>
          </a:p>
        </p:txBody>
      </p:sp>
    </p:spTree>
    <p:extLst>
      <p:ext uri="{BB962C8B-B14F-4D97-AF65-F5344CB8AC3E}">
        <p14:creationId xmlns:p14="http://schemas.microsoft.com/office/powerpoint/2010/main" val="42989209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Does foreign inaction justify Canadian inaction?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My broad argument is also applicable to other high-emission rich states and rapidly developing states with rising emissions</a:t>
            </a:r>
          </a:p>
          <a:p>
            <a:r>
              <a:rPr lang="en-US" dirty="0" smtClean="0"/>
              <a:t>They have not endorsed adequate targets, or begun implementing plans to meet inadequate ones</a:t>
            </a:r>
          </a:p>
          <a:p>
            <a:r>
              <a:rPr lang="en-US" dirty="0" smtClean="0"/>
              <a:t>Still, I would not say this excuses Canadian inaction</a:t>
            </a:r>
          </a:p>
          <a:p>
            <a:r>
              <a:rPr lang="en-US" dirty="0" smtClean="0"/>
              <a:t>Canada's choice is between showing leadership and adding momentum to the status quo</a:t>
            </a:r>
          </a:p>
          <a:p>
            <a:r>
              <a:rPr lang="en-US" dirty="0" smtClean="0"/>
              <a:t>Total adjustment cost depends a great deal on how early the transition begins. Building inappropriate high-carbon infrastructure is costly both in terms of early mothballing and the need for accelerated replacement subsequently</a:t>
            </a:r>
          </a:p>
          <a:p>
            <a:r>
              <a:rPr lang="en-US" dirty="0" smtClean="0"/>
              <a:t>Canada's exports also power unsustainable emissions elsewhere</a:t>
            </a:r>
          </a:p>
        </p:txBody>
      </p:sp>
      <p:sp>
        <p:nvSpPr>
          <p:cNvPr id="4" name="Slide Number Placeholder 3"/>
          <p:cNvSpPr>
            <a:spLocks noGrp="1"/>
          </p:cNvSpPr>
          <p:nvPr>
            <p:ph type="sldNum" sz="quarter" idx="12"/>
          </p:nvPr>
        </p:nvSpPr>
        <p:spPr/>
        <p:txBody>
          <a:bodyPr/>
          <a:lstStyle/>
          <a:p>
            <a:fld id="{9801BFE7-CBEA-2341-B718-AA47EF539BA0}" type="slidenum">
              <a:rPr lang="en-US" smtClean="0"/>
              <a:t>14</a:t>
            </a:fld>
            <a:endParaRPr lang="en-US"/>
          </a:p>
        </p:txBody>
      </p:sp>
    </p:spTree>
    <p:extLst>
      <p:ext uri="{BB962C8B-B14F-4D97-AF65-F5344CB8AC3E}">
        <p14:creationId xmlns:p14="http://schemas.microsoft.com/office/powerpoint/2010/main" val="392799534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Important caveats</a:t>
            </a:r>
          </a:p>
          <a:p>
            <a:pPr lvl="1"/>
            <a:r>
              <a:rPr lang="en-US" dirty="0" smtClean="0"/>
              <a:t>I'm not saying this is the only ethical problem that needs solving. Phenomena like extreme poverty and inequality may similarly compel action</a:t>
            </a:r>
          </a:p>
          <a:p>
            <a:pPr lvl="1"/>
            <a:r>
              <a:rPr lang="en-US" dirty="0" smtClean="0"/>
              <a:t>I'm also not saying no assistance is owed to people or communities that must transition away from fossil-dependent </a:t>
            </a:r>
            <a:r>
              <a:rPr lang="en-US" dirty="0" smtClean="0"/>
              <a:t>economies</a:t>
            </a:r>
          </a:p>
          <a:p>
            <a:r>
              <a:rPr lang="en-US" dirty="0" smtClean="0"/>
              <a:t>The process of deploying climate-safe energy and efficient infrastructure creates opportunities to partially rectify historical wrongs, including Canada's violent and oppressive history with Indigenous Peoples and the continued existence of extreme poverty globally – we can build climate-safe energy systems which are also far fairer in distributing the benefits of high-energy lifestyles</a:t>
            </a:r>
            <a:endParaRPr lang="en-US" dirty="0" smtClean="0"/>
          </a:p>
          <a:p>
            <a:r>
              <a:rPr lang="en-US" dirty="0" smtClean="0"/>
              <a:t>Despite mitigation costs which are expected to be manageable, creating a political context in which they can be implemented and kept in place may require major changes to forms of political and economic organization </a:t>
            </a:r>
          </a:p>
          <a:p>
            <a:r>
              <a:rPr lang="en-US" dirty="0" smtClean="0"/>
              <a:t>Capitalism or consumerism may be incompatible with effective </a:t>
            </a:r>
            <a:r>
              <a:rPr lang="en-US" smtClean="0"/>
              <a:t>climate mitigation</a:t>
            </a:r>
            <a:endParaRPr lang="en-US" dirty="0"/>
          </a:p>
        </p:txBody>
      </p:sp>
      <p:sp>
        <p:nvSpPr>
          <p:cNvPr id="4" name="Slide Number Placeholder 3"/>
          <p:cNvSpPr>
            <a:spLocks noGrp="1"/>
          </p:cNvSpPr>
          <p:nvPr>
            <p:ph type="sldNum" sz="quarter" idx="12"/>
          </p:nvPr>
        </p:nvSpPr>
        <p:spPr/>
        <p:txBody>
          <a:bodyPr/>
          <a:lstStyle/>
          <a:p>
            <a:fld id="{9801BFE7-CBEA-2341-B718-AA47EF539BA0}" type="slidenum">
              <a:rPr lang="en-US" smtClean="0"/>
              <a:t>15</a:t>
            </a:fld>
            <a:endParaRPr lang="en-US"/>
          </a:p>
        </p:txBody>
      </p:sp>
    </p:spTree>
    <p:extLst>
      <p:ext uri="{BB962C8B-B14F-4D97-AF65-F5344CB8AC3E}">
        <p14:creationId xmlns:p14="http://schemas.microsoft.com/office/powerpoint/2010/main" val="356833795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Land recognition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I would like to begin by acknowledging the land where we're meeting</a:t>
            </a:r>
          </a:p>
          <a:p>
            <a:r>
              <a:rPr lang="en-US" dirty="0" smtClean="0"/>
              <a:t>The </a:t>
            </a:r>
            <a:r>
              <a:rPr lang="en-US" dirty="0" smtClean="0"/>
              <a:t>sacred land on which the University of Toronto operates has been a site of human activity for 15,000 years. This land is the territory of the Huron-Wendat and Petun First Nations, the Seneca, and most recently, the Mississaugas of the Credit River. The territory was the subject of the </a:t>
            </a:r>
            <a:r>
              <a:rPr lang="en-US" i="1" dirty="0" smtClean="0"/>
              <a:t>Dish With One Spoon Wampum Belt Covenant</a:t>
            </a:r>
            <a:r>
              <a:rPr lang="en-US" dirty="0" smtClean="0"/>
              <a:t>, an agreement between the Iroquois Confederacy and the Ojibwe and allied nations to peaceably share and care for the resources around the Great Lakes.</a:t>
            </a:r>
          </a:p>
          <a:p>
            <a:r>
              <a:rPr lang="en-US" dirty="0" smtClean="0"/>
              <a:t>Today, the meeting place of Toronto is still the home to many indigenous people from across Turtle Island and </a:t>
            </a:r>
            <a:r>
              <a:rPr lang="en-US" dirty="0" smtClean="0"/>
              <a:t>I am grateful </a:t>
            </a:r>
            <a:r>
              <a:rPr lang="en-US" dirty="0" smtClean="0"/>
              <a:t>to have the opportunity to work in the community, on this territory.</a:t>
            </a:r>
          </a:p>
          <a:p>
            <a:endParaRPr lang="en-US" dirty="0"/>
          </a:p>
        </p:txBody>
      </p:sp>
      <p:sp>
        <p:nvSpPr>
          <p:cNvPr id="4" name="Slide Number Placeholder 3"/>
          <p:cNvSpPr>
            <a:spLocks noGrp="1"/>
          </p:cNvSpPr>
          <p:nvPr>
            <p:ph type="sldNum" sz="quarter" idx="12"/>
          </p:nvPr>
        </p:nvSpPr>
        <p:spPr/>
        <p:txBody>
          <a:bodyPr/>
          <a:lstStyle/>
          <a:p>
            <a:fld id="{9801BFE7-CBEA-2341-B718-AA47EF539BA0}" type="slidenum">
              <a:rPr lang="en-US" smtClean="0"/>
              <a:t>1</a:t>
            </a:fld>
            <a:endParaRPr lang="en-US"/>
          </a:p>
        </p:txBody>
      </p:sp>
    </p:spTree>
    <p:extLst>
      <p:ext uri="{BB962C8B-B14F-4D97-AF65-F5344CB8AC3E}">
        <p14:creationId xmlns:p14="http://schemas.microsoft.com/office/powerpoint/2010/main" val="128924582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Through a series of linked propositions, I will argue that Canadian climate change policy under all recent governments has been unethical</a:t>
            </a:r>
          </a:p>
          <a:p>
            <a:pPr marL="971550" lvl="1" indent="-514350">
              <a:buFont typeface="+mj-lt"/>
              <a:buAutoNum type="arabicPeriod"/>
            </a:pPr>
            <a:r>
              <a:rPr lang="en-US" dirty="0" smtClean="0"/>
              <a:t>Missing the 1.5 – 2˚C targets from the Paris Agreement would be ethically unacceptable</a:t>
            </a:r>
          </a:p>
          <a:p>
            <a:pPr marL="971550" lvl="1" indent="-514350">
              <a:buFont typeface="+mj-lt"/>
              <a:buAutoNum type="arabicPeriod"/>
            </a:pPr>
            <a:r>
              <a:rPr lang="en-US" dirty="0" smtClean="0"/>
              <a:t>Meeting the targets requires aggressive mitigation through rapid decarbonization</a:t>
            </a:r>
          </a:p>
          <a:p>
            <a:pPr marL="971550" lvl="1" indent="-514350">
              <a:buFont typeface="+mj-lt"/>
              <a:buAutoNum type="arabicPeriod"/>
            </a:pPr>
            <a:r>
              <a:rPr lang="en-US" dirty="0" smtClean="0"/>
              <a:t>There are sufficient and affordable climate-safe energy alternatives</a:t>
            </a:r>
          </a:p>
          <a:p>
            <a:pPr marL="971550" lvl="1" indent="-514350">
              <a:buFont typeface="+mj-lt"/>
              <a:buAutoNum type="arabicPeriod"/>
            </a:pPr>
            <a:r>
              <a:rPr lang="en-US" dirty="0" smtClean="0"/>
              <a:t>Countries like Canada must cut deepest and most quickly</a:t>
            </a:r>
            <a:endParaRPr lang="en-US" dirty="0"/>
          </a:p>
        </p:txBody>
      </p:sp>
      <p:sp>
        <p:nvSpPr>
          <p:cNvPr id="4" name="Slide Number Placeholder 3"/>
          <p:cNvSpPr>
            <a:spLocks noGrp="1"/>
          </p:cNvSpPr>
          <p:nvPr>
            <p:ph type="sldNum" sz="quarter" idx="12"/>
          </p:nvPr>
        </p:nvSpPr>
        <p:spPr/>
        <p:txBody>
          <a:bodyPr/>
          <a:lstStyle/>
          <a:p>
            <a:fld id="{9801BFE7-CBEA-2341-B718-AA47EF539BA0}" type="slidenum">
              <a:rPr lang="en-US" smtClean="0"/>
              <a:t>2</a:t>
            </a:fld>
            <a:endParaRPr lang="en-US"/>
          </a:p>
        </p:txBody>
      </p:sp>
    </p:spTree>
    <p:extLst>
      <p:ext uri="{BB962C8B-B14F-4D97-AF65-F5344CB8AC3E}">
        <p14:creationId xmlns:p14="http://schemas.microsoft.com/office/powerpoint/2010/main" val="218253210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Supporting materials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These propositions are based on a vast literature including climate science, ethics, economics, and politics</a:t>
            </a:r>
          </a:p>
          <a:p>
            <a:r>
              <a:rPr lang="en-US" dirty="0" smtClean="0"/>
              <a:t>The essay which this presentation is based on is at: </a:t>
            </a:r>
            <a:r>
              <a:rPr lang="en-US" dirty="0" err="1"/>
              <a:t>bit.ly</a:t>
            </a:r>
            <a:r>
              <a:rPr lang="en-US" dirty="0"/>
              <a:t>/</a:t>
            </a:r>
            <a:r>
              <a:rPr lang="en-US" dirty="0" smtClean="0"/>
              <a:t>climateethics2017</a:t>
            </a:r>
          </a:p>
          <a:p>
            <a:r>
              <a:rPr lang="en-US" dirty="0" smtClean="0"/>
              <a:t>In many cases, I need to rely on the credibility of bodies like the Intergovernmental Panel on Climate Change (IPCC)</a:t>
            </a:r>
          </a:p>
          <a:p>
            <a:r>
              <a:rPr lang="en-US" dirty="0" smtClean="0"/>
              <a:t>But there is also a strong moral case that absolutely proving the harmfulness of climate change isn’t needed to establish a moral case to act. Simply imposing the risk on others is unacceptable</a:t>
            </a:r>
          </a:p>
          <a:p>
            <a:r>
              <a:rPr lang="en-US" dirty="0" smtClean="0"/>
              <a:t>Henry </a:t>
            </a:r>
            <a:r>
              <a:rPr lang="en-US" dirty="0" err="1" smtClean="0"/>
              <a:t>Shue</a:t>
            </a:r>
            <a:r>
              <a:rPr lang="en-US" dirty="0" smtClean="0"/>
              <a:t> is convincing in saying that you cause somebody harm if you play Russian Roulette with their head, even if the hammer of your revolver falls on an empty chamber</a:t>
            </a:r>
          </a:p>
        </p:txBody>
      </p:sp>
      <p:sp>
        <p:nvSpPr>
          <p:cNvPr id="4" name="Slide Number Placeholder 3"/>
          <p:cNvSpPr>
            <a:spLocks noGrp="1"/>
          </p:cNvSpPr>
          <p:nvPr>
            <p:ph type="sldNum" sz="quarter" idx="12"/>
          </p:nvPr>
        </p:nvSpPr>
        <p:spPr/>
        <p:txBody>
          <a:bodyPr/>
          <a:lstStyle/>
          <a:p>
            <a:fld id="{9801BFE7-CBEA-2341-B718-AA47EF539BA0}" type="slidenum">
              <a:rPr lang="en-US" smtClean="0"/>
              <a:t>3</a:t>
            </a:fld>
            <a:endParaRPr lang="en-US"/>
          </a:p>
        </p:txBody>
      </p:sp>
    </p:spTree>
    <p:extLst>
      <p:ext uri="{BB962C8B-B14F-4D97-AF65-F5344CB8AC3E}">
        <p14:creationId xmlns:p14="http://schemas.microsoft.com/office/powerpoint/2010/main" val="233481169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Why action is necessary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Projected climate impacts beyond 2 ˚C (IPCC)</a:t>
            </a:r>
          </a:p>
          <a:p>
            <a:pPr lvl="1"/>
            <a:r>
              <a:rPr lang="en-US" dirty="0" smtClean="0"/>
              <a:t>High to very high risk to unique and threatened ecosystems</a:t>
            </a:r>
          </a:p>
          <a:p>
            <a:pPr lvl="1"/>
            <a:r>
              <a:rPr lang="en-US" dirty="0" smtClean="0"/>
              <a:t>High risk of extreme weather events</a:t>
            </a:r>
          </a:p>
          <a:p>
            <a:pPr lvl="1"/>
            <a:r>
              <a:rPr lang="en-US" dirty="0" smtClean="0"/>
              <a:t>Moderate to high global aggregate impacts and risk of large-scale singular events</a:t>
            </a:r>
          </a:p>
          <a:p>
            <a:r>
              <a:rPr lang="en-US" dirty="0" smtClean="0"/>
              <a:t>Long-term risk of destabilizing the Greenland and West Antarctic ice sheets (7m each of sea level rise) – threatens entire countries</a:t>
            </a:r>
          </a:p>
          <a:p>
            <a:r>
              <a:rPr lang="en-US" dirty="0" smtClean="0"/>
              <a:t>Storms, droughts, other extreme weather; wildfires; health impacts; security implications</a:t>
            </a:r>
          </a:p>
          <a:p>
            <a:r>
              <a:rPr lang="en-US" dirty="0" smtClean="0"/>
              <a:t>Risk of non-linear change – powerful potential feedback effects including loss of sea ice reducing albedo, methane from permafrost, and rainforest drying out and burning</a:t>
            </a:r>
            <a:endParaRPr lang="en-US" dirty="0"/>
          </a:p>
        </p:txBody>
      </p:sp>
      <p:sp>
        <p:nvSpPr>
          <p:cNvPr id="4" name="Slide Number Placeholder 3"/>
          <p:cNvSpPr>
            <a:spLocks noGrp="1"/>
          </p:cNvSpPr>
          <p:nvPr>
            <p:ph type="sldNum" sz="quarter" idx="12"/>
          </p:nvPr>
        </p:nvSpPr>
        <p:spPr/>
        <p:txBody>
          <a:bodyPr/>
          <a:lstStyle/>
          <a:p>
            <a:fld id="{9801BFE7-CBEA-2341-B718-AA47EF539BA0}" type="slidenum">
              <a:rPr lang="en-US" smtClean="0"/>
              <a:t>4</a:t>
            </a:fld>
            <a:endParaRPr lang="en-US"/>
          </a:p>
        </p:txBody>
      </p:sp>
    </p:spTree>
    <p:extLst>
      <p:ext uri="{BB962C8B-B14F-4D97-AF65-F5344CB8AC3E}">
        <p14:creationId xmlns:p14="http://schemas.microsoft.com/office/powerpoint/2010/main" val="334868279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19160"/>
            <a:ext cx="8229600" cy="5607004"/>
          </a:xfrm>
        </p:spPr>
        <p:txBody>
          <a:bodyPr>
            <a:normAutofit fontScale="92500" lnSpcReduction="20000"/>
          </a:bodyPr>
          <a:lstStyle/>
          <a:p>
            <a:r>
              <a:rPr lang="en-US" smtClean="0"/>
              <a:t>In 2015, </a:t>
            </a:r>
            <a:r>
              <a:rPr lang="en-US" dirty="0" smtClean="0"/>
              <a:t>an article in Nature warned that failing to constrain warming to below 2  ̊C "would threaten the ecological life-support systems that have developed in the late Quaternary environment, and would severely challenge the viability of contemporary human societies"</a:t>
            </a:r>
          </a:p>
          <a:p>
            <a:endParaRPr lang="en-US" dirty="0" smtClean="0"/>
          </a:p>
          <a:p>
            <a:r>
              <a:rPr lang="en-US" dirty="0" smtClean="0"/>
              <a:t>In the Summary for Policymakers from their Fifth Assessment Report, the IPCC explains: "Without additional mitigation efforts beyond those in place today, and even with adaptation, warming by the end of the 21st century will lead to high to very high risk of severe, widespread, and irreversible impacts globally"</a:t>
            </a:r>
          </a:p>
          <a:p>
            <a:endParaRPr lang="en-US" dirty="0"/>
          </a:p>
        </p:txBody>
      </p:sp>
      <p:sp>
        <p:nvSpPr>
          <p:cNvPr id="4" name="Slide Number Placeholder 3"/>
          <p:cNvSpPr>
            <a:spLocks noGrp="1"/>
          </p:cNvSpPr>
          <p:nvPr>
            <p:ph type="sldNum" sz="quarter" idx="12"/>
          </p:nvPr>
        </p:nvSpPr>
        <p:spPr/>
        <p:txBody>
          <a:bodyPr/>
          <a:lstStyle/>
          <a:p>
            <a:fld id="{9801BFE7-CBEA-2341-B718-AA47EF539BA0}" type="slidenum">
              <a:rPr lang="en-US" smtClean="0"/>
              <a:t>5</a:t>
            </a:fld>
            <a:endParaRPr lang="en-US"/>
          </a:p>
        </p:txBody>
      </p:sp>
    </p:spTree>
    <p:extLst>
      <p:ext uri="{BB962C8B-B14F-4D97-AF65-F5344CB8AC3E}">
        <p14:creationId xmlns:p14="http://schemas.microsoft.com/office/powerpoint/2010/main" val="83066957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618"/>
            <a:ext cx="8229600" cy="5625545"/>
          </a:xfrm>
        </p:spPr>
        <p:txBody>
          <a:bodyPr>
            <a:normAutofit fontScale="92500"/>
          </a:bodyPr>
          <a:lstStyle/>
          <a:p>
            <a:r>
              <a:rPr lang="en-US" dirty="0" smtClean="0"/>
              <a:t>Estimated aggregate impacts</a:t>
            </a:r>
          </a:p>
          <a:p>
            <a:pPr lvl="1"/>
            <a:r>
              <a:rPr lang="en-US" dirty="0" smtClean="0"/>
              <a:t>The 2006 Stern Review projected that climate change could cost 20% of global GDP</a:t>
            </a:r>
          </a:p>
          <a:p>
            <a:r>
              <a:rPr lang="en-US" dirty="0" smtClean="0"/>
              <a:t>Duration of effects</a:t>
            </a:r>
          </a:p>
          <a:p>
            <a:pPr lvl="1"/>
            <a:r>
              <a:rPr lang="en-US" dirty="0" smtClean="0"/>
              <a:t>Research in </a:t>
            </a:r>
            <a:r>
              <a:rPr lang="en-US" i="1" dirty="0" smtClean="0"/>
              <a:t>Nature Reports Climate Change</a:t>
            </a:r>
            <a:r>
              <a:rPr lang="en-US" dirty="0" smtClean="0"/>
              <a:t> concluded: “carbon dioxide emissions and their associated warming could linger for millennia</a:t>
            </a:r>
            <a:r>
              <a:rPr lang="en-US" dirty="0" smtClean="0"/>
              <a:t>”</a:t>
            </a:r>
          </a:p>
          <a:p>
            <a:r>
              <a:rPr lang="en-US" dirty="0" smtClean="0"/>
              <a:t>Faced with such risks, there is a case to be made that we should pursue multiple simultaneous decarbonization strategies – any of which could solve the problem – to raise the odds that one of them will (i.e. both renewables and nuclear)</a:t>
            </a:r>
            <a:endParaRPr lang="en-US" dirty="0" smtClean="0"/>
          </a:p>
        </p:txBody>
      </p:sp>
      <p:sp>
        <p:nvSpPr>
          <p:cNvPr id="4" name="Slide Number Placeholder 3"/>
          <p:cNvSpPr>
            <a:spLocks noGrp="1"/>
          </p:cNvSpPr>
          <p:nvPr>
            <p:ph type="sldNum" sz="quarter" idx="12"/>
          </p:nvPr>
        </p:nvSpPr>
        <p:spPr/>
        <p:txBody>
          <a:bodyPr/>
          <a:lstStyle/>
          <a:p>
            <a:fld id="{9801BFE7-CBEA-2341-B718-AA47EF539BA0}" type="slidenum">
              <a:rPr lang="en-US" smtClean="0"/>
              <a:t>6</a:t>
            </a:fld>
            <a:endParaRPr lang="en-US"/>
          </a:p>
        </p:txBody>
      </p:sp>
    </p:spTree>
    <p:extLst>
      <p:ext uri="{BB962C8B-B14F-4D97-AF65-F5344CB8AC3E}">
        <p14:creationId xmlns:p14="http://schemas.microsoft.com/office/powerpoint/2010/main" val="371290063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Ethical framework</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It's fair to ask what ethical framework informs this analysis</a:t>
            </a:r>
          </a:p>
          <a:p>
            <a:r>
              <a:rPr lang="en-US" dirty="0" smtClean="0"/>
              <a:t>Relevant </a:t>
            </a:r>
            <a:r>
              <a:rPr lang="en-US" dirty="0" smtClean="0"/>
              <a:t>ethical frameworks?</a:t>
            </a:r>
          </a:p>
          <a:p>
            <a:pPr lvl="1"/>
            <a:r>
              <a:rPr lang="en-US" dirty="0" smtClean="0"/>
              <a:t>Utilitarian (implicit in economic analyses)</a:t>
            </a:r>
          </a:p>
          <a:p>
            <a:pPr lvl="1"/>
            <a:r>
              <a:rPr lang="en-US" dirty="0" smtClean="0"/>
              <a:t>Rawlsian (what emission pathway would we choose behind </a:t>
            </a:r>
            <a:r>
              <a:rPr lang="en-US" dirty="0" smtClean="0"/>
              <a:t>the </a:t>
            </a:r>
            <a:r>
              <a:rPr lang="en-US" dirty="0" smtClean="0"/>
              <a:t>veil of ignorance</a:t>
            </a:r>
            <a:r>
              <a:rPr lang="en-US" dirty="0" smtClean="0"/>
              <a:t>)</a:t>
            </a:r>
          </a:p>
          <a:p>
            <a:pPr lvl="1"/>
            <a:r>
              <a:rPr lang="en-US" dirty="0" smtClean="0"/>
              <a:t>Intergenerational ethics: creation care, or a pact between generations</a:t>
            </a:r>
            <a:endParaRPr lang="en-US" dirty="0" smtClean="0"/>
          </a:p>
          <a:p>
            <a:pPr lvl="1"/>
            <a:r>
              <a:rPr lang="en-US" dirty="0" smtClean="0"/>
              <a:t>Henry </a:t>
            </a:r>
            <a:r>
              <a:rPr lang="en-US" dirty="0" err="1" smtClean="0"/>
              <a:t>Shue's</a:t>
            </a:r>
            <a:r>
              <a:rPr lang="en-US" dirty="0" smtClean="0"/>
              <a:t> emphasis on </a:t>
            </a:r>
            <a:r>
              <a:rPr lang="en-US" dirty="0"/>
              <a:t>vulnerability: </a:t>
            </a:r>
            <a:r>
              <a:rPr lang="en-US" dirty="0" err="1"/>
              <a:t>Shue</a:t>
            </a:r>
            <a:r>
              <a:rPr lang="en-US" dirty="0"/>
              <a:t> categorizes climate change as imposing </a:t>
            </a:r>
            <a:r>
              <a:rPr lang="en-US" dirty="0" smtClean="0"/>
              <a:t>"damage </a:t>
            </a:r>
            <a:r>
              <a:rPr lang="en-US" dirty="0"/>
              <a:t>or the risk of damage on the innocent and </a:t>
            </a:r>
            <a:r>
              <a:rPr lang="en-US" dirty="0" smtClean="0"/>
              <a:t>defenseless". </a:t>
            </a:r>
            <a:r>
              <a:rPr lang="en-US" dirty="0"/>
              <a:t>He argues that </a:t>
            </a:r>
            <a:r>
              <a:rPr lang="en-US" dirty="0" smtClean="0"/>
              <a:t>"it </a:t>
            </a:r>
            <a:r>
              <a:rPr lang="en-US" dirty="0"/>
              <a:t>is highly significant morally whether one is choosing a risk for oneself or imposing it, conditionally or unconditionally, on </a:t>
            </a:r>
            <a:r>
              <a:rPr lang="en-US" dirty="0" smtClean="0"/>
              <a:t>others" </a:t>
            </a:r>
            <a:r>
              <a:rPr lang="en-US" dirty="0"/>
              <a:t>and goes on to say: </a:t>
            </a:r>
            <a:r>
              <a:rPr lang="en-US" dirty="0" smtClean="0"/>
              <a:t>"That </a:t>
            </a:r>
            <a:r>
              <a:rPr lang="en-US" dirty="0"/>
              <a:t>we are imposing risks that others will inherit at birth is extremely </a:t>
            </a:r>
            <a:r>
              <a:rPr lang="en-US" dirty="0" smtClean="0"/>
              <a:t>important."</a:t>
            </a:r>
            <a:endParaRPr lang="en-US" dirty="0" smtClean="0"/>
          </a:p>
          <a:p>
            <a:r>
              <a:rPr lang="en-US" dirty="0" smtClean="0"/>
              <a:t>Regardless of the specific ethical perspective used to justify action in response to climate change risks, </a:t>
            </a:r>
            <a:r>
              <a:rPr lang="en-US" dirty="0" smtClean="0"/>
              <a:t>I would say </a:t>
            </a:r>
            <a:r>
              <a:rPr lang="en-US" dirty="0"/>
              <a:t>it's </a:t>
            </a:r>
            <a:r>
              <a:rPr lang="en-US" dirty="0" smtClean="0"/>
              <a:t>hard to defend the converse claim that we have the right to impose these </a:t>
            </a:r>
            <a:r>
              <a:rPr lang="en-US" dirty="0" smtClean="0"/>
              <a:t>impacts on nature and innocent others </a:t>
            </a:r>
            <a:r>
              <a:rPr lang="en-US" dirty="0" smtClean="0"/>
              <a:t>because of our lifestyle and economic </a:t>
            </a:r>
            <a:r>
              <a:rPr lang="en-US" dirty="0" smtClean="0"/>
              <a:t>preferences</a:t>
            </a:r>
          </a:p>
          <a:p>
            <a:r>
              <a:rPr lang="en-US" dirty="0"/>
              <a:t>Psychologically, we </a:t>
            </a:r>
            <a:r>
              <a:rPr lang="en-US" dirty="0" smtClean="0"/>
              <a:t>can't </a:t>
            </a:r>
            <a:r>
              <a:rPr lang="en-US" dirty="0"/>
              <a:t>handle time lags. But, if we were viewing this from 100 years in the future, it seems almost certain that we would </a:t>
            </a:r>
            <a:r>
              <a:rPr lang="en-US" dirty="0" smtClean="0"/>
              <a:t>agree that decision-makers in 2017 has a strong obligation to make policy choices consistent with avoiding &gt;2 ˚C temperature increases</a:t>
            </a:r>
            <a:endParaRPr lang="en-US" dirty="0" smtClean="0"/>
          </a:p>
          <a:p>
            <a:endParaRPr lang="en-US" dirty="0"/>
          </a:p>
        </p:txBody>
      </p:sp>
      <p:sp>
        <p:nvSpPr>
          <p:cNvPr id="4" name="Slide Number Placeholder 3"/>
          <p:cNvSpPr>
            <a:spLocks noGrp="1"/>
          </p:cNvSpPr>
          <p:nvPr>
            <p:ph type="sldNum" sz="quarter" idx="12"/>
          </p:nvPr>
        </p:nvSpPr>
        <p:spPr/>
        <p:txBody>
          <a:bodyPr/>
          <a:lstStyle/>
          <a:p>
            <a:fld id="{9801BFE7-CBEA-2341-B718-AA47EF539BA0}" type="slidenum">
              <a:rPr lang="en-US" smtClean="0"/>
              <a:t>7</a:t>
            </a:fld>
            <a:endParaRPr lang="en-US"/>
          </a:p>
        </p:txBody>
      </p:sp>
    </p:spTree>
    <p:extLst>
      <p:ext uri="{BB962C8B-B14F-4D97-AF65-F5344CB8AC3E}">
        <p14:creationId xmlns:p14="http://schemas.microsoft.com/office/powerpoint/2010/main" val="427846888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Scale of effort to meet 1.5 – 2˚C</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Research published in Nature in 2015 concluded that: "80%, 50% and 30% of coal, gas and oil reserves, respectively, would need to remain below Earth’s surface if the world is to limit an increase in global mean temperature to 2 °C"</a:t>
            </a:r>
          </a:p>
          <a:p>
            <a:endParaRPr lang="en-US" dirty="0" smtClean="0"/>
          </a:p>
          <a:p>
            <a:r>
              <a:rPr lang="en-US" dirty="0" smtClean="0"/>
              <a:t>Other research in the same journal found that: "development of resources in the Arctic and any increase in unconventional oil production are incommensurate with efforts to limit average global warming to 2 °C" and that: "85% of [Canada’s] 48 billion of barrels of bitumen reserves thus remain unburnable if the 2 °C limit is not to be exceeded"</a:t>
            </a:r>
            <a:endParaRPr lang="en-US" dirty="0"/>
          </a:p>
        </p:txBody>
      </p:sp>
      <p:sp>
        <p:nvSpPr>
          <p:cNvPr id="4" name="Slide Number Placeholder 3"/>
          <p:cNvSpPr>
            <a:spLocks noGrp="1"/>
          </p:cNvSpPr>
          <p:nvPr>
            <p:ph type="sldNum" sz="quarter" idx="12"/>
          </p:nvPr>
        </p:nvSpPr>
        <p:spPr/>
        <p:txBody>
          <a:bodyPr/>
          <a:lstStyle/>
          <a:p>
            <a:fld id="{9801BFE7-CBEA-2341-B718-AA47EF539BA0}" type="slidenum">
              <a:rPr lang="en-US" smtClean="0"/>
              <a:t>8</a:t>
            </a:fld>
            <a:endParaRPr lang="en-US"/>
          </a:p>
        </p:txBody>
      </p:sp>
    </p:spTree>
    <p:extLst>
      <p:ext uri="{BB962C8B-B14F-4D97-AF65-F5344CB8AC3E}">
        <p14:creationId xmlns:p14="http://schemas.microsoft.com/office/powerpoint/2010/main" val="362829164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425</TotalTime>
  <Words>2036</Words>
  <Application>Microsoft Macintosh PowerPoint</Application>
  <PresentationFormat>On-screen Show (4:3)</PresentationFormat>
  <Paragraphs>103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Canadian Climate Change Policy from a Climate Ethics Perspective</vt:lpstr>
      <vt:lpstr>Land recognition</vt:lpstr>
      <vt:lpstr>Outline</vt:lpstr>
      <vt:lpstr>Supporting materials</vt:lpstr>
      <vt:lpstr>1. Why action is necessary</vt:lpstr>
      <vt:lpstr>PowerPoint Presentation</vt:lpstr>
      <vt:lpstr>PowerPoint Presentation</vt:lpstr>
      <vt:lpstr>Ethical framework</vt:lpstr>
      <vt:lpstr>2. Scale of effort to meet 1.5 – 2˚C</vt:lpstr>
      <vt:lpstr>PowerPoint Presentation</vt:lpstr>
      <vt:lpstr>3. Decarbonization is technically and economically possible</vt:lpstr>
      <vt:lpstr>Possible and economical</vt:lpstr>
      <vt:lpstr>4. Only contraction and convergence provides a plausible political pathway</vt:lpstr>
      <vt:lpstr>A global budget</vt:lpstr>
      <vt:lpstr>Does foreign inaction justify Canadian inaction?</vt:lpstr>
      <vt:lpstr>Conclusions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Canadian Climate Change Policy from a Climate Ethics Perspective</dc:title>
  <dc:creator>Milan Ilnyckyj</dc:creator>
  <cp:lastModifiedBy>Milan Ilnyckyj</cp:lastModifiedBy>
  <cp:revision>92</cp:revision>
  <dcterms:created xsi:type="dcterms:W3CDTF">2017-05-04T18:34:44Z</dcterms:created>
  <dcterms:modified xsi:type="dcterms:W3CDTF">2017-05-05T03:31:47Z</dcterms:modified>
</cp:coreProperties>
</file>